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40F9CDF0-1503-4A64-BFC9-7867EEDBFCEA}">
          <p14:sldIdLst>
            <p14:sldId id="256"/>
            <p14:sldId id="257"/>
            <p14:sldId id="259"/>
            <p14:sldId id="260"/>
            <p14:sldId id="261"/>
            <p14:sldId id="262"/>
            <p14:sldId id="263"/>
            <p14:sldId id="264"/>
            <p14:sldId id="265"/>
            <p14:sldId id="266"/>
            <p14:sldId id="267"/>
          </p14:sldIdLst>
        </p14:section>
        <p14:section name="Maliciously Obtain SMS OTPs" id="{D9F8A9CF-CCDB-4C23-99C0-2F4274191962}">
          <p14:sldIdLst>
            <p14:sldId id="268"/>
            <p14:sldId id="269"/>
            <p14:sldId id="270"/>
            <p14:sldId id="271"/>
            <p14:sldId id="272"/>
            <p14:sldId id="273"/>
            <p14:sldId id="274"/>
            <p14:sldId id="275"/>
            <p14:sldId id="276"/>
            <p14:sldId id="277"/>
            <p14:sldId id="278"/>
            <p14:sldId id="279"/>
            <p14:sldId id="280"/>
            <p14:sldId id="281"/>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25A0E-2890-4C7C-B53F-9D01E600CA65}" type="datetimeFigureOut">
              <a:rPr lang="zh-CN" altLang="en-US" smtClean="0"/>
              <a:t>2022/6/14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B604F-1C90-490F-B876-426E693BF775}" type="slidenum">
              <a:rPr lang="zh-CN" altLang="en-US" smtClean="0"/>
              <a:t>‹#›</a:t>
            </a:fld>
            <a:endParaRPr lang="zh-CN" altLang="en-US"/>
          </a:p>
        </p:txBody>
      </p:sp>
    </p:spTree>
    <p:extLst>
      <p:ext uri="{BB962C8B-B14F-4D97-AF65-F5344CB8AC3E}">
        <p14:creationId xmlns:p14="http://schemas.microsoft.com/office/powerpoint/2010/main" val="379052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24/100 in top app</a:t>
            </a:r>
            <a:endParaRPr lang="zh-CN" altLang="en-US" dirty="0"/>
          </a:p>
        </p:txBody>
      </p:sp>
      <p:sp>
        <p:nvSpPr>
          <p:cNvPr id="4" name="灯片编号占位符 3"/>
          <p:cNvSpPr>
            <a:spLocks noGrp="1"/>
          </p:cNvSpPr>
          <p:nvPr>
            <p:ph type="sldNum" sz="quarter" idx="5"/>
          </p:nvPr>
        </p:nvSpPr>
        <p:spPr/>
        <p:txBody>
          <a:bodyPr/>
          <a:lstStyle/>
          <a:p>
            <a:fld id="{EDBB604F-1C90-490F-B876-426E693BF775}" type="slidenum">
              <a:rPr lang="zh-CN" altLang="en-US" smtClean="0"/>
              <a:t>5</a:t>
            </a:fld>
            <a:endParaRPr lang="zh-CN" altLang="en-US"/>
          </a:p>
        </p:txBody>
      </p:sp>
    </p:spTree>
    <p:extLst>
      <p:ext uri="{BB962C8B-B14F-4D97-AF65-F5344CB8AC3E}">
        <p14:creationId xmlns:p14="http://schemas.microsoft.com/office/powerpoint/2010/main" val="76354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6EC185-C579-4A00-9B27-4C81DBD5248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869D475-69EF-44CF-8F02-44F704BF7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EAE2E08-7AE8-4E6F-A0E4-6181C3774291}"/>
              </a:ext>
            </a:extLst>
          </p:cNvPr>
          <p:cNvSpPr>
            <a:spLocks noGrp="1"/>
          </p:cNvSpPr>
          <p:nvPr>
            <p:ph type="dt" sz="half" idx="10"/>
          </p:nvPr>
        </p:nvSpPr>
        <p:spPr/>
        <p:txBody>
          <a:bodyPr/>
          <a:lstStyle/>
          <a:p>
            <a:fld id="{72C84F62-C0E7-4CD3-8E26-46FAC890B652}" type="datetimeFigureOut">
              <a:rPr lang="zh-CN" altLang="en-US" smtClean="0"/>
              <a:t>2022/6/14</a:t>
            </a:fld>
            <a:endParaRPr lang="zh-CN" altLang="en-US"/>
          </a:p>
        </p:txBody>
      </p:sp>
      <p:sp>
        <p:nvSpPr>
          <p:cNvPr id="5" name="页脚占位符 4">
            <a:extLst>
              <a:ext uri="{FF2B5EF4-FFF2-40B4-BE49-F238E27FC236}">
                <a16:creationId xmlns:a16="http://schemas.microsoft.com/office/drawing/2014/main" id="{DFA8963D-6BD9-4D29-8DC7-211D9AD521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CA0E88F-D798-42FB-9695-7D7702207782}"/>
              </a:ext>
            </a:extLst>
          </p:cNvPr>
          <p:cNvSpPr>
            <a:spLocks noGrp="1"/>
          </p:cNvSpPr>
          <p:nvPr>
            <p:ph type="sldNum" sz="quarter" idx="12"/>
          </p:nvPr>
        </p:nvSpPr>
        <p:spPr/>
        <p:txBody>
          <a:body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3691418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277CA0-3438-4A2B-B1FA-8A3900D8723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714519C-5325-4D3E-B5EA-1B4C518F1ED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0603DC-7515-4A8F-BE18-B4E105678653}"/>
              </a:ext>
            </a:extLst>
          </p:cNvPr>
          <p:cNvSpPr>
            <a:spLocks noGrp="1"/>
          </p:cNvSpPr>
          <p:nvPr>
            <p:ph type="dt" sz="half" idx="10"/>
          </p:nvPr>
        </p:nvSpPr>
        <p:spPr/>
        <p:txBody>
          <a:bodyPr/>
          <a:lstStyle/>
          <a:p>
            <a:fld id="{72C84F62-C0E7-4CD3-8E26-46FAC890B652}" type="datetimeFigureOut">
              <a:rPr lang="zh-CN" altLang="en-US" smtClean="0"/>
              <a:t>2022/6/14</a:t>
            </a:fld>
            <a:endParaRPr lang="zh-CN" altLang="en-US"/>
          </a:p>
        </p:txBody>
      </p:sp>
      <p:sp>
        <p:nvSpPr>
          <p:cNvPr id="5" name="页脚占位符 4">
            <a:extLst>
              <a:ext uri="{FF2B5EF4-FFF2-40B4-BE49-F238E27FC236}">
                <a16:creationId xmlns:a16="http://schemas.microsoft.com/office/drawing/2014/main" id="{89E83A27-8502-4CFC-B5E4-99B28B8D3C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EBB8FF-5D0B-4AC6-8E7F-C01F5D847370}"/>
              </a:ext>
            </a:extLst>
          </p:cNvPr>
          <p:cNvSpPr>
            <a:spLocks noGrp="1"/>
          </p:cNvSpPr>
          <p:nvPr>
            <p:ph type="sldNum" sz="quarter" idx="12"/>
          </p:nvPr>
        </p:nvSpPr>
        <p:spPr/>
        <p:txBody>
          <a:body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335843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EE05B79-3E5D-471C-A1E3-7D49644A352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8C55E9-3493-4E4B-B3A6-9C2860EBE67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E2BE5E-2A44-44C5-9EB5-6CC91730779D}"/>
              </a:ext>
            </a:extLst>
          </p:cNvPr>
          <p:cNvSpPr>
            <a:spLocks noGrp="1"/>
          </p:cNvSpPr>
          <p:nvPr>
            <p:ph type="dt" sz="half" idx="10"/>
          </p:nvPr>
        </p:nvSpPr>
        <p:spPr/>
        <p:txBody>
          <a:bodyPr/>
          <a:lstStyle/>
          <a:p>
            <a:fld id="{72C84F62-C0E7-4CD3-8E26-46FAC890B652}" type="datetimeFigureOut">
              <a:rPr lang="zh-CN" altLang="en-US" smtClean="0"/>
              <a:t>2022/6/14</a:t>
            </a:fld>
            <a:endParaRPr lang="zh-CN" altLang="en-US"/>
          </a:p>
        </p:txBody>
      </p:sp>
      <p:sp>
        <p:nvSpPr>
          <p:cNvPr id="5" name="页脚占位符 4">
            <a:extLst>
              <a:ext uri="{FF2B5EF4-FFF2-40B4-BE49-F238E27FC236}">
                <a16:creationId xmlns:a16="http://schemas.microsoft.com/office/drawing/2014/main" id="{4A6F8D6A-0402-4DE0-B1F5-75EA64C27C2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A2E4494-D38D-49D8-862A-0EAE7CCE8901}"/>
              </a:ext>
            </a:extLst>
          </p:cNvPr>
          <p:cNvSpPr>
            <a:spLocks noGrp="1"/>
          </p:cNvSpPr>
          <p:nvPr>
            <p:ph type="sldNum" sz="quarter" idx="12"/>
          </p:nvPr>
        </p:nvSpPr>
        <p:spPr/>
        <p:txBody>
          <a:body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9090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F4CBB8-A6C0-4F0A-8796-D7364620237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ABD8694-14ED-445E-96A7-9CE1F3AEC9B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9525E5C-B429-46C2-B4FF-E401F09C635C}"/>
              </a:ext>
            </a:extLst>
          </p:cNvPr>
          <p:cNvSpPr>
            <a:spLocks noGrp="1"/>
          </p:cNvSpPr>
          <p:nvPr>
            <p:ph type="dt" sz="half" idx="10"/>
          </p:nvPr>
        </p:nvSpPr>
        <p:spPr/>
        <p:txBody>
          <a:bodyPr/>
          <a:lstStyle/>
          <a:p>
            <a:fld id="{72C84F62-C0E7-4CD3-8E26-46FAC890B652}" type="datetimeFigureOut">
              <a:rPr lang="zh-CN" altLang="en-US" smtClean="0"/>
              <a:t>2022/6/14</a:t>
            </a:fld>
            <a:endParaRPr lang="zh-CN" altLang="en-US"/>
          </a:p>
        </p:txBody>
      </p:sp>
      <p:sp>
        <p:nvSpPr>
          <p:cNvPr id="5" name="页脚占位符 4">
            <a:extLst>
              <a:ext uri="{FF2B5EF4-FFF2-40B4-BE49-F238E27FC236}">
                <a16:creationId xmlns:a16="http://schemas.microsoft.com/office/drawing/2014/main" id="{F9EE5BF6-B794-4941-9579-71E25BA2318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1B214E-47A5-4DDB-9B9D-C65954226035}"/>
              </a:ext>
            </a:extLst>
          </p:cNvPr>
          <p:cNvSpPr>
            <a:spLocks noGrp="1"/>
          </p:cNvSpPr>
          <p:nvPr>
            <p:ph type="sldNum" sz="quarter" idx="12"/>
          </p:nvPr>
        </p:nvSpPr>
        <p:spPr/>
        <p:txBody>
          <a:body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266803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BE50BF-DD09-4DF5-8727-103A71064D5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5419ED9-66F5-4521-94B0-402A05811C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9F74293-D4BF-45EC-97E5-9613EA4A501F}"/>
              </a:ext>
            </a:extLst>
          </p:cNvPr>
          <p:cNvSpPr>
            <a:spLocks noGrp="1"/>
          </p:cNvSpPr>
          <p:nvPr>
            <p:ph type="dt" sz="half" idx="10"/>
          </p:nvPr>
        </p:nvSpPr>
        <p:spPr/>
        <p:txBody>
          <a:bodyPr/>
          <a:lstStyle/>
          <a:p>
            <a:fld id="{72C84F62-C0E7-4CD3-8E26-46FAC890B652}" type="datetimeFigureOut">
              <a:rPr lang="zh-CN" altLang="en-US" smtClean="0"/>
              <a:t>2022/6/14</a:t>
            </a:fld>
            <a:endParaRPr lang="zh-CN" altLang="en-US"/>
          </a:p>
        </p:txBody>
      </p:sp>
      <p:sp>
        <p:nvSpPr>
          <p:cNvPr id="5" name="页脚占位符 4">
            <a:extLst>
              <a:ext uri="{FF2B5EF4-FFF2-40B4-BE49-F238E27FC236}">
                <a16:creationId xmlns:a16="http://schemas.microsoft.com/office/drawing/2014/main" id="{82E2EEAB-9CED-4DBC-8210-CB6C07FF102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57F6C72-8E76-49D0-BC00-70E335B514C1}"/>
              </a:ext>
            </a:extLst>
          </p:cNvPr>
          <p:cNvSpPr>
            <a:spLocks noGrp="1"/>
          </p:cNvSpPr>
          <p:nvPr>
            <p:ph type="sldNum" sz="quarter" idx="12"/>
          </p:nvPr>
        </p:nvSpPr>
        <p:spPr/>
        <p:txBody>
          <a:body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20496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DAF1868-A821-482C-AF71-B7C0AB71764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005A3E4-5ABF-4CFC-872B-15AA9DCC168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C98D7DA-270E-40E8-9B17-1B069B1B344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6533061-AB47-45F0-B4B1-D19C3E19864C}"/>
              </a:ext>
            </a:extLst>
          </p:cNvPr>
          <p:cNvSpPr>
            <a:spLocks noGrp="1"/>
          </p:cNvSpPr>
          <p:nvPr>
            <p:ph type="dt" sz="half" idx="10"/>
          </p:nvPr>
        </p:nvSpPr>
        <p:spPr/>
        <p:txBody>
          <a:bodyPr/>
          <a:lstStyle/>
          <a:p>
            <a:fld id="{72C84F62-C0E7-4CD3-8E26-46FAC890B652}" type="datetimeFigureOut">
              <a:rPr lang="zh-CN" altLang="en-US" smtClean="0"/>
              <a:t>2022/6/14</a:t>
            </a:fld>
            <a:endParaRPr lang="zh-CN" altLang="en-US"/>
          </a:p>
        </p:txBody>
      </p:sp>
      <p:sp>
        <p:nvSpPr>
          <p:cNvPr id="6" name="页脚占位符 5">
            <a:extLst>
              <a:ext uri="{FF2B5EF4-FFF2-40B4-BE49-F238E27FC236}">
                <a16:creationId xmlns:a16="http://schemas.microsoft.com/office/drawing/2014/main" id="{69C6F692-020C-4708-8337-87EC451A5D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355AF07-6B92-4824-ABB3-50E54A73700F}"/>
              </a:ext>
            </a:extLst>
          </p:cNvPr>
          <p:cNvSpPr>
            <a:spLocks noGrp="1"/>
          </p:cNvSpPr>
          <p:nvPr>
            <p:ph type="sldNum" sz="quarter" idx="12"/>
          </p:nvPr>
        </p:nvSpPr>
        <p:spPr/>
        <p:txBody>
          <a:body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57662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8CF797-1717-4A8B-BE1C-D99E854C4A1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C08CD9A-3B4D-4D15-BA5D-A96C7D6E2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4F935C9-965A-4AF9-A65B-F9BF3767BAB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DEEF9EB-FDF0-4805-B2C6-38471F52B3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F635FBB-79DA-4B87-A9F7-C3F1039F634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5586F54-EC11-41F1-A6B3-A7DF4A65163D}"/>
              </a:ext>
            </a:extLst>
          </p:cNvPr>
          <p:cNvSpPr>
            <a:spLocks noGrp="1"/>
          </p:cNvSpPr>
          <p:nvPr>
            <p:ph type="dt" sz="half" idx="10"/>
          </p:nvPr>
        </p:nvSpPr>
        <p:spPr/>
        <p:txBody>
          <a:bodyPr/>
          <a:lstStyle/>
          <a:p>
            <a:fld id="{72C84F62-C0E7-4CD3-8E26-46FAC890B652}" type="datetimeFigureOut">
              <a:rPr lang="zh-CN" altLang="en-US" smtClean="0"/>
              <a:t>2022/6/14</a:t>
            </a:fld>
            <a:endParaRPr lang="zh-CN" altLang="en-US"/>
          </a:p>
        </p:txBody>
      </p:sp>
      <p:sp>
        <p:nvSpPr>
          <p:cNvPr id="8" name="页脚占位符 7">
            <a:extLst>
              <a:ext uri="{FF2B5EF4-FFF2-40B4-BE49-F238E27FC236}">
                <a16:creationId xmlns:a16="http://schemas.microsoft.com/office/drawing/2014/main" id="{FC2EC9E9-6AEB-44FE-B5F4-8FCD93A3B41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1D89522-BFCD-42D2-8C09-E169317C571D}"/>
              </a:ext>
            </a:extLst>
          </p:cNvPr>
          <p:cNvSpPr>
            <a:spLocks noGrp="1"/>
          </p:cNvSpPr>
          <p:nvPr>
            <p:ph type="sldNum" sz="quarter" idx="12"/>
          </p:nvPr>
        </p:nvSpPr>
        <p:spPr/>
        <p:txBody>
          <a:body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407894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944B5-5085-4AAF-B937-5EEC184B657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EF97E57-2B91-46F9-8D8A-3DB5398C9EAF}"/>
              </a:ext>
            </a:extLst>
          </p:cNvPr>
          <p:cNvSpPr>
            <a:spLocks noGrp="1"/>
          </p:cNvSpPr>
          <p:nvPr>
            <p:ph type="dt" sz="half" idx="10"/>
          </p:nvPr>
        </p:nvSpPr>
        <p:spPr/>
        <p:txBody>
          <a:bodyPr/>
          <a:lstStyle/>
          <a:p>
            <a:fld id="{72C84F62-C0E7-4CD3-8E26-46FAC890B652}" type="datetimeFigureOut">
              <a:rPr lang="zh-CN" altLang="en-US" smtClean="0"/>
              <a:t>2022/6/14</a:t>
            </a:fld>
            <a:endParaRPr lang="zh-CN" altLang="en-US"/>
          </a:p>
        </p:txBody>
      </p:sp>
      <p:sp>
        <p:nvSpPr>
          <p:cNvPr id="4" name="页脚占位符 3">
            <a:extLst>
              <a:ext uri="{FF2B5EF4-FFF2-40B4-BE49-F238E27FC236}">
                <a16:creationId xmlns:a16="http://schemas.microsoft.com/office/drawing/2014/main" id="{67D00B80-0C1C-4614-9470-8291AB503C5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101D4B5-F440-4C30-ABD0-50F3FC263CEC}"/>
              </a:ext>
            </a:extLst>
          </p:cNvPr>
          <p:cNvSpPr>
            <a:spLocks noGrp="1"/>
          </p:cNvSpPr>
          <p:nvPr>
            <p:ph type="sldNum" sz="quarter" idx="12"/>
          </p:nvPr>
        </p:nvSpPr>
        <p:spPr/>
        <p:txBody>
          <a:body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305734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8A6E5E-B257-4E1C-B382-FCEB9D679BBD}"/>
              </a:ext>
            </a:extLst>
          </p:cNvPr>
          <p:cNvSpPr>
            <a:spLocks noGrp="1"/>
          </p:cNvSpPr>
          <p:nvPr>
            <p:ph type="dt" sz="half" idx="10"/>
          </p:nvPr>
        </p:nvSpPr>
        <p:spPr/>
        <p:txBody>
          <a:bodyPr/>
          <a:lstStyle/>
          <a:p>
            <a:fld id="{72C84F62-C0E7-4CD3-8E26-46FAC890B652}" type="datetimeFigureOut">
              <a:rPr lang="zh-CN" altLang="en-US" smtClean="0"/>
              <a:t>2022/6/14</a:t>
            </a:fld>
            <a:endParaRPr lang="zh-CN" altLang="en-US"/>
          </a:p>
        </p:txBody>
      </p:sp>
      <p:sp>
        <p:nvSpPr>
          <p:cNvPr id="3" name="页脚占位符 2">
            <a:extLst>
              <a:ext uri="{FF2B5EF4-FFF2-40B4-BE49-F238E27FC236}">
                <a16:creationId xmlns:a16="http://schemas.microsoft.com/office/drawing/2014/main" id="{5CB51D15-99BA-41B3-9813-0D087E2B5BE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FBBAD36-FDAE-4D46-A1B6-9D01D3DBA9CB}"/>
              </a:ext>
            </a:extLst>
          </p:cNvPr>
          <p:cNvSpPr>
            <a:spLocks noGrp="1"/>
          </p:cNvSpPr>
          <p:nvPr>
            <p:ph type="sldNum" sz="quarter" idx="12"/>
          </p:nvPr>
        </p:nvSpPr>
        <p:spPr/>
        <p:txBody>
          <a:body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323475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8E437D-6A47-4AF4-9280-18B4F856598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5EE6255-16D4-4CE9-B238-647F86A63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A51F395-7568-4581-84EE-16AFA757E1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A945A3C-8001-4A4F-A445-A97CCBE94BEE}"/>
              </a:ext>
            </a:extLst>
          </p:cNvPr>
          <p:cNvSpPr>
            <a:spLocks noGrp="1"/>
          </p:cNvSpPr>
          <p:nvPr>
            <p:ph type="dt" sz="half" idx="10"/>
          </p:nvPr>
        </p:nvSpPr>
        <p:spPr/>
        <p:txBody>
          <a:bodyPr/>
          <a:lstStyle/>
          <a:p>
            <a:fld id="{72C84F62-C0E7-4CD3-8E26-46FAC890B652}" type="datetimeFigureOut">
              <a:rPr lang="zh-CN" altLang="en-US" smtClean="0"/>
              <a:t>2022/6/14</a:t>
            </a:fld>
            <a:endParaRPr lang="zh-CN" altLang="en-US"/>
          </a:p>
        </p:txBody>
      </p:sp>
      <p:sp>
        <p:nvSpPr>
          <p:cNvPr id="6" name="页脚占位符 5">
            <a:extLst>
              <a:ext uri="{FF2B5EF4-FFF2-40B4-BE49-F238E27FC236}">
                <a16:creationId xmlns:a16="http://schemas.microsoft.com/office/drawing/2014/main" id="{D7C88583-E4DD-450D-A689-C1B2E64933A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C1F75B-7767-4F72-9832-12E994065ED3}"/>
              </a:ext>
            </a:extLst>
          </p:cNvPr>
          <p:cNvSpPr>
            <a:spLocks noGrp="1"/>
          </p:cNvSpPr>
          <p:nvPr>
            <p:ph type="sldNum" sz="quarter" idx="12"/>
          </p:nvPr>
        </p:nvSpPr>
        <p:spPr/>
        <p:txBody>
          <a:body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412875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75CB55-82FC-4821-81CB-05DDB2DDBD4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F48392-F0B1-48D2-A734-7FE538BC3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D1DCF18-58D1-4B7D-AE3D-ACF7357B3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E47A93E-4303-47A0-A5F0-599933BC58BF}"/>
              </a:ext>
            </a:extLst>
          </p:cNvPr>
          <p:cNvSpPr>
            <a:spLocks noGrp="1"/>
          </p:cNvSpPr>
          <p:nvPr>
            <p:ph type="dt" sz="half" idx="10"/>
          </p:nvPr>
        </p:nvSpPr>
        <p:spPr/>
        <p:txBody>
          <a:bodyPr/>
          <a:lstStyle/>
          <a:p>
            <a:fld id="{72C84F62-C0E7-4CD3-8E26-46FAC890B652}" type="datetimeFigureOut">
              <a:rPr lang="zh-CN" altLang="en-US" smtClean="0"/>
              <a:t>2022/6/14</a:t>
            </a:fld>
            <a:endParaRPr lang="zh-CN" altLang="en-US"/>
          </a:p>
        </p:txBody>
      </p:sp>
      <p:sp>
        <p:nvSpPr>
          <p:cNvPr id="6" name="页脚占位符 5">
            <a:extLst>
              <a:ext uri="{FF2B5EF4-FFF2-40B4-BE49-F238E27FC236}">
                <a16:creationId xmlns:a16="http://schemas.microsoft.com/office/drawing/2014/main" id="{BF67B03E-A9F4-431B-977B-BAD27A3E045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7EC5897-D5FC-4D80-8469-8E436D0E1CB9}"/>
              </a:ext>
            </a:extLst>
          </p:cNvPr>
          <p:cNvSpPr>
            <a:spLocks noGrp="1"/>
          </p:cNvSpPr>
          <p:nvPr>
            <p:ph type="sldNum" sz="quarter" idx="12"/>
          </p:nvPr>
        </p:nvSpPr>
        <p:spPr/>
        <p:txBody>
          <a:body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321476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36CFD3C-7DCF-4740-A7EA-FCABFB3CD7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0567FC7-FA26-4A1D-AC81-BE7FF2865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F68B158-EEBD-4A6D-A7C9-A5A4C8911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84F62-C0E7-4CD3-8E26-46FAC890B652}" type="datetimeFigureOut">
              <a:rPr lang="zh-CN" altLang="en-US" smtClean="0"/>
              <a:t>2022/6/14</a:t>
            </a:fld>
            <a:endParaRPr lang="zh-CN" altLang="en-US"/>
          </a:p>
        </p:txBody>
      </p:sp>
      <p:sp>
        <p:nvSpPr>
          <p:cNvPr id="5" name="页脚占位符 4">
            <a:extLst>
              <a:ext uri="{FF2B5EF4-FFF2-40B4-BE49-F238E27FC236}">
                <a16:creationId xmlns:a16="http://schemas.microsoft.com/office/drawing/2014/main" id="{839BAA92-8AC9-417B-94F2-A1D76091E4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8D21575-4DF6-4DC0-9E0F-7D28B3ED3D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3EC7-B6E6-41DE-A33F-F3035DB421B5}" type="slidenum">
              <a:rPr lang="zh-CN" altLang="en-US" smtClean="0"/>
              <a:t>‹#›</a:t>
            </a:fld>
            <a:endParaRPr lang="zh-CN" altLang="en-US"/>
          </a:p>
        </p:txBody>
      </p:sp>
    </p:spTree>
    <p:extLst>
      <p:ext uri="{BB962C8B-B14F-4D97-AF65-F5344CB8AC3E}">
        <p14:creationId xmlns:p14="http://schemas.microsoft.com/office/powerpoint/2010/main" val="1182666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DF123B-47DE-42E8-945F-64AAFBE3012F}"/>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AC943810-D9E9-460E-885D-E538D53BCFE8}"/>
              </a:ext>
            </a:extLst>
          </p:cNvPr>
          <p:cNvSpPr>
            <a:spLocks noGrp="1"/>
          </p:cNvSpPr>
          <p:nvPr>
            <p:ph type="subTitle" idx="1"/>
          </p:nvPr>
        </p:nvSpPr>
        <p:spPr/>
        <p:txBody>
          <a:bodyPr/>
          <a:lstStyle/>
          <a:p>
            <a:endParaRPr lang="zh-CN" altLang="en-US"/>
          </a:p>
        </p:txBody>
      </p:sp>
      <p:pic>
        <p:nvPicPr>
          <p:cNvPr id="5" name="图片 4">
            <a:extLst>
              <a:ext uri="{FF2B5EF4-FFF2-40B4-BE49-F238E27FC236}">
                <a16:creationId xmlns:a16="http://schemas.microsoft.com/office/drawing/2014/main" id="{18EEEC63-2BC4-4FCF-80C5-0429AB1BB7E8}"/>
              </a:ext>
            </a:extLst>
          </p:cNvPr>
          <p:cNvPicPr>
            <a:picLocks noChangeAspect="1"/>
          </p:cNvPicPr>
          <p:nvPr/>
        </p:nvPicPr>
        <p:blipFill>
          <a:blip r:embed="rId2"/>
          <a:stretch>
            <a:fillRect/>
          </a:stretch>
        </p:blipFill>
        <p:spPr>
          <a:xfrm>
            <a:off x="683361" y="1089878"/>
            <a:ext cx="10825278" cy="4203433"/>
          </a:xfrm>
          <a:prstGeom prst="rect">
            <a:avLst/>
          </a:prstGeom>
        </p:spPr>
      </p:pic>
    </p:spTree>
    <p:extLst>
      <p:ext uri="{BB962C8B-B14F-4D97-AF65-F5344CB8AC3E}">
        <p14:creationId xmlns:p14="http://schemas.microsoft.com/office/powerpoint/2010/main" val="3603832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60202A4-B4F0-466E-B4F0-2FC994C59F86}"/>
              </a:ext>
            </a:extLst>
          </p:cNvPr>
          <p:cNvPicPr>
            <a:picLocks noChangeAspect="1"/>
          </p:cNvPicPr>
          <p:nvPr/>
        </p:nvPicPr>
        <p:blipFill>
          <a:blip r:embed="rId2"/>
          <a:stretch>
            <a:fillRect/>
          </a:stretch>
        </p:blipFill>
        <p:spPr>
          <a:xfrm>
            <a:off x="7316474" y="1708635"/>
            <a:ext cx="4875526" cy="4585317"/>
          </a:xfrm>
          <a:prstGeom prst="rect">
            <a:avLst/>
          </a:prstGeom>
        </p:spPr>
      </p:pic>
      <p:sp>
        <p:nvSpPr>
          <p:cNvPr id="2" name="标题 1">
            <a:extLst>
              <a:ext uri="{FF2B5EF4-FFF2-40B4-BE49-F238E27FC236}">
                <a16:creationId xmlns:a16="http://schemas.microsoft.com/office/drawing/2014/main" id="{AF849AF4-990D-40F0-89F8-E002E492FBA6}"/>
              </a:ext>
            </a:extLst>
          </p:cNvPr>
          <p:cNvSpPr>
            <a:spLocks noGrp="1"/>
          </p:cNvSpPr>
          <p:nvPr>
            <p:ph type="title"/>
          </p:nvPr>
        </p:nvSpPr>
        <p:spPr/>
        <p:txBody>
          <a:bodyPr/>
          <a:lstStyle/>
          <a:p>
            <a:r>
              <a:rPr lang="en-US" altLang="zh-CN" dirty="0"/>
              <a:t>SMS Retriever</a:t>
            </a:r>
            <a:endParaRPr lang="zh-CN" altLang="en-US" dirty="0"/>
          </a:p>
        </p:txBody>
      </p:sp>
      <p:sp>
        <p:nvSpPr>
          <p:cNvPr id="3" name="内容占位符 2">
            <a:extLst>
              <a:ext uri="{FF2B5EF4-FFF2-40B4-BE49-F238E27FC236}">
                <a16:creationId xmlns:a16="http://schemas.microsoft.com/office/drawing/2014/main" id="{49BAEEFB-E80B-49ED-8FCF-74412B3BE787}"/>
              </a:ext>
            </a:extLst>
          </p:cNvPr>
          <p:cNvSpPr>
            <a:spLocks noGrp="1"/>
          </p:cNvSpPr>
          <p:nvPr>
            <p:ph idx="1"/>
          </p:nvPr>
        </p:nvSpPr>
        <p:spPr>
          <a:xfrm>
            <a:off x="838199" y="1825625"/>
            <a:ext cx="6707819" cy="4351338"/>
          </a:xfrm>
        </p:spPr>
        <p:txBody>
          <a:bodyPr/>
          <a:lstStyle/>
          <a:p>
            <a:r>
              <a:rPr lang="en-US" altLang="zh-CN" dirty="0"/>
              <a:t>Uses a </a:t>
            </a:r>
            <a:r>
              <a:rPr lang="en-US" altLang="zh-CN" b="1" dirty="0" err="1"/>
              <a:t>hashcode</a:t>
            </a:r>
            <a:r>
              <a:rPr lang="en-US" altLang="zh-CN" dirty="0"/>
              <a:t> to specify to which app an SMS OTP should be delivered</a:t>
            </a:r>
          </a:p>
          <a:p>
            <a:r>
              <a:rPr lang="en-US" altLang="zh-CN" dirty="0"/>
              <a:t>only supported when the Google Play Service is available</a:t>
            </a:r>
          </a:p>
          <a:p>
            <a:r>
              <a:rPr lang="en-US" altLang="zh-CN" dirty="0" err="1"/>
              <a:t>Hashcode</a:t>
            </a:r>
            <a:endParaRPr lang="en-US" altLang="zh-CN" dirty="0"/>
          </a:p>
          <a:p>
            <a:pPr lvl="1"/>
            <a:r>
              <a:rPr lang="en-US" altLang="zh-CN" dirty="0"/>
              <a:t>signing certificate</a:t>
            </a:r>
          </a:p>
          <a:p>
            <a:pPr lvl="1"/>
            <a:r>
              <a:rPr lang="en-US" altLang="zh-CN" dirty="0" err="1"/>
              <a:t>packagename</a:t>
            </a:r>
            <a:endParaRPr lang="zh-CN" altLang="en-US" dirty="0"/>
          </a:p>
        </p:txBody>
      </p:sp>
      <p:pic>
        <p:nvPicPr>
          <p:cNvPr id="5" name="图片 4">
            <a:extLst>
              <a:ext uri="{FF2B5EF4-FFF2-40B4-BE49-F238E27FC236}">
                <a16:creationId xmlns:a16="http://schemas.microsoft.com/office/drawing/2014/main" id="{9D7A946D-6EA8-4D2A-94A4-FA9753EE5807}"/>
              </a:ext>
            </a:extLst>
          </p:cNvPr>
          <p:cNvPicPr>
            <a:picLocks noChangeAspect="1"/>
          </p:cNvPicPr>
          <p:nvPr/>
        </p:nvPicPr>
        <p:blipFill>
          <a:blip r:embed="rId3"/>
          <a:stretch>
            <a:fillRect/>
          </a:stretch>
        </p:blipFill>
        <p:spPr>
          <a:xfrm>
            <a:off x="1110670" y="5278315"/>
            <a:ext cx="5933333" cy="638095"/>
          </a:xfrm>
          <a:prstGeom prst="rect">
            <a:avLst/>
          </a:prstGeom>
        </p:spPr>
      </p:pic>
    </p:spTree>
    <p:extLst>
      <p:ext uri="{BB962C8B-B14F-4D97-AF65-F5344CB8AC3E}">
        <p14:creationId xmlns:p14="http://schemas.microsoft.com/office/powerpoint/2010/main" val="2427068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FC8DEA-0F64-49ED-9A1D-0951D790EF46}"/>
              </a:ext>
            </a:extLst>
          </p:cNvPr>
          <p:cNvSpPr>
            <a:spLocks noGrp="1"/>
          </p:cNvSpPr>
          <p:nvPr>
            <p:ph type="title"/>
          </p:nvPr>
        </p:nvSpPr>
        <p:spPr/>
        <p:txBody>
          <a:bodyPr/>
          <a:lstStyle/>
          <a:p>
            <a:r>
              <a:rPr lang="en-US" altLang="zh-CN" dirty="0"/>
              <a:t>SMS Token(+)</a:t>
            </a:r>
            <a:endParaRPr lang="zh-CN" altLang="en-US" dirty="0"/>
          </a:p>
        </p:txBody>
      </p:sp>
      <p:sp>
        <p:nvSpPr>
          <p:cNvPr id="3" name="内容占位符 2">
            <a:extLst>
              <a:ext uri="{FF2B5EF4-FFF2-40B4-BE49-F238E27FC236}">
                <a16:creationId xmlns:a16="http://schemas.microsoft.com/office/drawing/2014/main" id="{D7F5F24C-8935-431E-9C05-7C3AB23D36EB}"/>
              </a:ext>
            </a:extLst>
          </p:cNvPr>
          <p:cNvSpPr>
            <a:spLocks noGrp="1"/>
          </p:cNvSpPr>
          <p:nvPr>
            <p:ph idx="1"/>
          </p:nvPr>
        </p:nvSpPr>
        <p:spPr>
          <a:xfrm>
            <a:off x="838200" y="1825625"/>
            <a:ext cx="5791895" cy="4351338"/>
          </a:xfrm>
        </p:spPr>
        <p:txBody>
          <a:bodyPr>
            <a:normAutofit lnSpcReduction="10000"/>
          </a:bodyPr>
          <a:lstStyle/>
          <a:p>
            <a:r>
              <a:rPr lang="en-US" altLang="zh-CN" dirty="0"/>
              <a:t>SMS Token</a:t>
            </a:r>
          </a:p>
          <a:p>
            <a:pPr lvl="1"/>
            <a:r>
              <a:rPr lang="en-US" altLang="zh-CN" dirty="0"/>
              <a:t>Android version 8 or higher</a:t>
            </a:r>
          </a:p>
          <a:p>
            <a:pPr lvl="1"/>
            <a:r>
              <a:rPr lang="en-US" altLang="zh-CN" dirty="0"/>
              <a:t>inherently unsafe</a:t>
            </a:r>
          </a:p>
          <a:p>
            <a:pPr lvl="1"/>
            <a:r>
              <a:rPr lang="en-US" altLang="zh-CN" dirty="0"/>
              <a:t>Random token</a:t>
            </a:r>
          </a:p>
          <a:p>
            <a:endParaRPr lang="en-US" altLang="zh-CN" dirty="0"/>
          </a:p>
          <a:p>
            <a:r>
              <a:rPr lang="en-US" altLang="zh-CN" dirty="0"/>
              <a:t>SMS Token+</a:t>
            </a:r>
          </a:p>
          <a:p>
            <a:pPr lvl="1"/>
            <a:r>
              <a:rPr lang="en-US" altLang="zh-CN" dirty="0"/>
              <a:t>Android version 10 or higher</a:t>
            </a:r>
          </a:p>
          <a:p>
            <a:pPr lvl="1"/>
            <a:r>
              <a:rPr lang="en-US" altLang="zh-CN" dirty="0"/>
              <a:t>Only one difference </a:t>
            </a:r>
            <a:r>
              <a:rPr lang="en-US" altLang="zh-CN" b="1" dirty="0"/>
              <a:t>according to the documentation</a:t>
            </a:r>
            <a:r>
              <a:rPr lang="en-US" altLang="zh-CN" dirty="0"/>
              <a:t> </a:t>
            </a:r>
          </a:p>
          <a:p>
            <a:pPr lvl="1"/>
            <a:r>
              <a:rPr lang="en-US" altLang="zh-CN" dirty="0"/>
              <a:t>Provide an additional list of prefixes for SMS filtering</a:t>
            </a:r>
          </a:p>
          <a:p>
            <a:pPr lvl="1"/>
            <a:endParaRPr lang="en-US" altLang="zh-CN" dirty="0"/>
          </a:p>
        </p:txBody>
      </p:sp>
      <p:pic>
        <p:nvPicPr>
          <p:cNvPr id="5" name="图片 4">
            <a:extLst>
              <a:ext uri="{FF2B5EF4-FFF2-40B4-BE49-F238E27FC236}">
                <a16:creationId xmlns:a16="http://schemas.microsoft.com/office/drawing/2014/main" id="{F1045338-045C-446E-AA49-501E84882DF6}"/>
              </a:ext>
            </a:extLst>
          </p:cNvPr>
          <p:cNvPicPr>
            <a:picLocks noChangeAspect="1"/>
          </p:cNvPicPr>
          <p:nvPr/>
        </p:nvPicPr>
        <p:blipFill>
          <a:blip r:embed="rId2"/>
          <a:stretch>
            <a:fillRect/>
          </a:stretch>
        </p:blipFill>
        <p:spPr>
          <a:xfrm>
            <a:off x="6630095" y="1535098"/>
            <a:ext cx="5561905" cy="5190476"/>
          </a:xfrm>
          <a:prstGeom prst="rect">
            <a:avLst/>
          </a:prstGeom>
        </p:spPr>
      </p:pic>
    </p:spTree>
    <p:extLst>
      <p:ext uri="{BB962C8B-B14F-4D97-AF65-F5344CB8AC3E}">
        <p14:creationId xmlns:p14="http://schemas.microsoft.com/office/powerpoint/2010/main" val="302139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55DF66-FAF9-4B11-9717-87BAA0F2920B}"/>
              </a:ext>
            </a:extLst>
          </p:cNvPr>
          <p:cNvSpPr>
            <a:spLocks noGrp="1"/>
          </p:cNvSpPr>
          <p:nvPr>
            <p:ph type="title"/>
          </p:nvPr>
        </p:nvSpPr>
        <p:spPr/>
        <p:txBody>
          <a:bodyPr/>
          <a:lstStyle/>
          <a:p>
            <a:r>
              <a:rPr lang="en-US" altLang="zh-CN" dirty="0">
                <a:sym typeface="Wingdings" panose="05000000000000000000" pitchFamily="2" charset="2"/>
              </a:rPr>
              <a:t>Deception attacks</a:t>
            </a:r>
            <a:endParaRPr lang="zh-CN" altLang="en-US" dirty="0"/>
          </a:p>
        </p:txBody>
      </p:sp>
      <p:sp>
        <p:nvSpPr>
          <p:cNvPr id="3" name="内容占位符 2">
            <a:extLst>
              <a:ext uri="{FF2B5EF4-FFF2-40B4-BE49-F238E27FC236}">
                <a16:creationId xmlns:a16="http://schemas.microsoft.com/office/drawing/2014/main" id="{526C9C3D-27ED-42A9-B34B-3F7DAC773A45}"/>
              </a:ext>
            </a:extLst>
          </p:cNvPr>
          <p:cNvSpPr>
            <a:spLocks noGrp="1"/>
          </p:cNvSpPr>
          <p:nvPr>
            <p:ph idx="1"/>
          </p:nvPr>
        </p:nvSpPr>
        <p:spPr/>
        <p:txBody>
          <a:bodyPr>
            <a:normAutofit lnSpcReduction="10000"/>
          </a:bodyPr>
          <a:lstStyle/>
          <a:p>
            <a:r>
              <a:rPr lang="en-US" altLang="zh-CN" dirty="0"/>
              <a:t>Target: Access with User Interactions</a:t>
            </a:r>
          </a:p>
          <a:p>
            <a:r>
              <a:rPr lang="en-US" altLang="zh-CN" dirty="0"/>
              <a:t>Steps</a:t>
            </a:r>
            <a:r>
              <a:rPr lang="zh-CN" altLang="en-US" dirty="0"/>
              <a:t>：</a:t>
            </a:r>
            <a:endParaRPr lang="en-US" altLang="zh-CN" dirty="0"/>
          </a:p>
          <a:p>
            <a:pPr marL="914400" lvl="1" indent="-457200">
              <a:buFont typeface="+mj-lt"/>
              <a:buAutoNum type="arabicPeriod"/>
            </a:pPr>
            <a:r>
              <a:rPr lang="en-US" altLang="zh-CN" dirty="0"/>
              <a:t>Malicious app asks the user for their phone number</a:t>
            </a:r>
          </a:p>
          <a:p>
            <a:pPr marL="914400" lvl="1" indent="-457200">
              <a:buFont typeface="+mj-lt"/>
              <a:buAutoNum type="arabicPeriod"/>
            </a:pPr>
            <a:r>
              <a:rPr lang="en-US" altLang="zh-CN" dirty="0"/>
              <a:t>Attacker remotely requests the SMS OTP message of legitimate app</a:t>
            </a:r>
          </a:p>
          <a:p>
            <a:pPr marL="914400" lvl="1" indent="-457200">
              <a:buFont typeface="+mj-lt"/>
              <a:buAutoNum type="arabicPeriod"/>
            </a:pPr>
            <a:r>
              <a:rPr lang="en-US" altLang="zh-CN" dirty="0"/>
              <a:t>victim receives an SMS OTP from legitimate app’s server</a:t>
            </a:r>
          </a:p>
          <a:p>
            <a:pPr marL="914400" lvl="1" indent="-457200">
              <a:buFont typeface="+mj-lt"/>
              <a:buAutoNum type="arabicPeriod"/>
            </a:pPr>
            <a:r>
              <a:rPr lang="en-US" altLang="zh-CN" dirty="0"/>
              <a:t>Victim inserts the received OTP into malicious app</a:t>
            </a:r>
          </a:p>
          <a:p>
            <a:r>
              <a:rPr lang="en-US" altLang="zh-CN" dirty="0"/>
              <a:t>without any SMS-related permissions</a:t>
            </a:r>
          </a:p>
          <a:p>
            <a:r>
              <a:rPr lang="en-US" altLang="zh-CN" dirty="0"/>
              <a:t>victim will receive one and only one message after the insertion of their phone number</a:t>
            </a:r>
          </a:p>
          <a:p>
            <a:r>
              <a:rPr lang="en-US" altLang="zh-CN" dirty="0"/>
              <a:t>victim user will likely input the OTP code in the phishing app</a:t>
            </a:r>
          </a:p>
          <a:p>
            <a:pPr marL="457200" indent="-457200">
              <a:buFont typeface="+mj-lt"/>
              <a:buAutoNum type="arabicPeriod"/>
            </a:pPr>
            <a:endParaRPr lang="zh-CN" altLang="en-US" dirty="0"/>
          </a:p>
        </p:txBody>
      </p:sp>
    </p:spTree>
    <p:extLst>
      <p:ext uri="{BB962C8B-B14F-4D97-AF65-F5344CB8AC3E}">
        <p14:creationId xmlns:p14="http://schemas.microsoft.com/office/powerpoint/2010/main" val="102484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F9C3F3-A9CA-434D-B98F-402A9E6133B2}"/>
              </a:ext>
            </a:extLst>
          </p:cNvPr>
          <p:cNvSpPr>
            <a:spLocks noGrp="1"/>
          </p:cNvSpPr>
          <p:nvPr>
            <p:ph type="title"/>
          </p:nvPr>
        </p:nvSpPr>
        <p:spPr/>
        <p:txBody>
          <a:bodyPr/>
          <a:lstStyle/>
          <a:p>
            <a:r>
              <a:rPr lang="en-US" altLang="zh-CN" dirty="0"/>
              <a:t>User Reactions to Deception Attacks</a:t>
            </a:r>
            <a:endParaRPr lang="zh-CN" altLang="en-US" dirty="0"/>
          </a:p>
        </p:txBody>
      </p:sp>
      <p:sp>
        <p:nvSpPr>
          <p:cNvPr id="3" name="内容占位符 2">
            <a:extLst>
              <a:ext uri="{FF2B5EF4-FFF2-40B4-BE49-F238E27FC236}">
                <a16:creationId xmlns:a16="http://schemas.microsoft.com/office/drawing/2014/main" id="{D47CC3DD-18CD-4EA2-9C21-3B00306B8F73}"/>
              </a:ext>
            </a:extLst>
          </p:cNvPr>
          <p:cNvSpPr>
            <a:spLocks noGrp="1"/>
          </p:cNvSpPr>
          <p:nvPr>
            <p:ph idx="1"/>
          </p:nvPr>
        </p:nvSpPr>
        <p:spPr>
          <a:xfrm>
            <a:off x="838199" y="1825625"/>
            <a:ext cx="4426259" cy="4351338"/>
          </a:xfrm>
        </p:spPr>
        <p:txBody>
          <a:bodyPr>
            <a:normAutofit/>
          </a:bodyPr>
          <a:lstStyle/>
          <a:p>
            <a:r>
              <a:rPr lang="en-US" altLang="zh-CN" dirty="0"/>
              <a:t>User Study</a:t>
            </a:r>
          </a:p>
          <a:p>
            <a:pPr lvl="1"/>
            <a:r>
              <a:rPr lang="en-US" altLang="zh-CN" dirty="0"/>
              <a:t>Manual -&gt; One-Tap</a:t>
            </a:r>
          </a:p>
          <a:p>
            <a:pPr lvl="1"/>
            <a:r>
              <a:rPr lang="en-US" altLang="zh-CN" dirty="0"/>
              <a:t>45%~71% Compromised</a:t>
            </a:r>
          </a:p>
          <a:p>
            <a:r>
              <a:rPr lang="en-US" altLang="zh-CN" dirty="0"/>
              <a:t>Malicious app is able to change its name showing on the dialog</a:t>
            </a:r>
          </a:p>
        </p:txBody>
      </p:sp>
      <p:pic>
        <p:nvPicPr>
          <p:cNvPr id="5" name="图片 4">
            <a:extLst>
              <a:ext uri="{FF2B5EF4-FFF2-40B4-BE49-F238E27FC236}">
                <a16:creationId xmlns:a16="http://schemas.microsoft.com/office/drawing/2014/main" id="{8669F948-78C1-40C4-8559-266D05BCF276}"/>
              </a:ext>
            </a:extLst>
          </p:cNvPr>
          <p:cNvPicPr>
            <a:picLocks noChangeAspect="1"/>
          </p:cNvPicPr>
          <p:nvPr/>
        </p:nvPicPr>
        <p:blipFill>
          <a:blip r:embed="rId2"/>
          <a:stretch>
            <a:fillRect/>
          </a:stretch>
        </p:blipFill>
        <p:spPr>
          <a:xfrm>
            <a:off x="5070888" y="1435089"/>
            <a:ext cx="7121112" cy="2903682"/>
          </a:xfrm>
          <a:prstGeom prst="rect">
            <a:avLst/>
          </a:prstGeom>
        </p:spPr>
      </p:pic>
      <p:pic>
        <p:nvPicPr>
          <p:cNvPr id="7" name="图片 6">
            <a:extLst>
              <a:ext uri="{FF2B5EF4-FFF2-40B4-BE49-F238E27FC236}">
                <a16:creationId xmlns:a16="http://schemas.microsoft.com/office/drawing/2014/main" id="{FCC0C230-835A-43C5-B184-4C3827BB3BA9}"/>
              </a:ext>
            </a:extLst>
          </p:cNvPr>
          <p:cNvPicPr>
            <a:picLocks noChangeAspect="1"/>
          </p:cNvPicPr>
          <p:nvPr/>
        </p:nvPicPr>
        <p:blipFill>
          <a:blip r:embed="rId3"/>
          <a:stretch>
            <a:fillRect/>
          </a:stretch>
        </p:blipFill>
        <p:spPr>
          <a:xfrm>
            <a:off x="5350396" y="4711923"/>
            <a:ext cx="6142857" cy="1780952"/>
          </a:xfrm>
          <a:prstGeom prst="rect">
            <a:avLst/>
          </a:prstGeom>
        </p:spPr>
      </p:pic>
      <p:sp>
        <p:nvSpPr>
          <p:cNvPr id="8" name="内容占位符 2">
            <a:extLst>
              <a:ext uri="{FF2B5EF4-FFF2-40B4-BE49-F238E27FC236}">
                <a16:creationId xmlns:a16="http://schemas.microsoft.com/office/drawing/2014/main" id="{60537209-522B-486E-95C5-5AB3B29856C5}"/>
              </a:ext>
            </a:extLst>
          </p:cNvPr>
          <p:cNvSpPr txBox="1">
            <a:spLocks/>
          </p:cNvSpPr>
          <p:nvPr/>
        </p:nvSpPr>
        <p:spPr>
          <a:xfrm>
            <a:off x="131463" y="4582306"/>
            <a:ext cx="5443714" cy="2742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t>W1</a:t>
            </a:r>
            <a:r>
              <a:rPr lang="en-US" altLang="zh-CN" dirty="0"/>
              <a:t>:</a:t>
            </a:r>
          </a:p>
          <a:p>
            <a:pPr lvl="1"/>
            <a:r>
              <a:rPr lang="en-US" altLang="zh-CN" dirty="0"/>
              <a:t>Users do not have a reliable way to identify the identity of the app in which they are asked to copy an SMS OTP message.</a:t>
            </a:r>
            <a:endParaRPr lang="zh-CN" altLang="en-US" dirty="0"/>
          </a:p>
        </p:txBody>
      </p:sp>
    </p:spTree>
    <p:extLst>
      <p:ext uri="{BB962C8B-B14F-4D97-AF65-F5344CB8AC3E}">
        <p14:creationId xmlns:p14="http://schemas.microsoft.com/office/powerpoint/2010/main" val="306404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B1A1E8-6594-4C72-A6FF-837CC996332A}"/>
              </a:ext>
            </a:extLst>
          </p:cNvPr>
          <p:cNvSpPr>
            <a:spLocks noGrp="1"/>
          </p:cNvSpPr>
          <p:nvPr>
            <p:ph type="title"/>
          </p:nvPr>
        </p:nvSpPr>
        <p:spPr/>
        <p:txBody>
          <a:bodyPr/>
          <a:lstStyle/>
          <a:p>
            <a:r>
              <a:rPr lang="en-US" altLang="zh-CN" dirty="0"/>
              <a:t>Bypassing SMS Permission Restrictions</a:t>
            </a:r>
            <a:endParaRPr lang="zh-CN" altLang="en-US" dirty="0"/>
          </a:p>
        </p:txBody>
      </p:sp>
      <p:sp>
        <p:nvSpPr>
          <p:cNvPr id="3" name="内容占位符 2">
            <a:extLst>
              <a:ext uri="{FF2B5EF4-FFF2-40B4-BE49-F238E27FC236}">
                <a16:creationId xmlns:a16="http://schemas.microsoft.com/office/drawing/2014/main" id="{F172FB62-A7BB-4020-B03D-F240557262C5}"/>
              </a:ext>
            </a:extLst>
          </p:cNvPr>
          <p:cNvSpPr>
            <a:spLocks noGrp="1"/>
          </p:cNvSpPr>
          <p:nvPr>
            <p:ph idx="1"/>
          </p:nvPr>
        </p:nvSpPr>
        <p:spPr>
          <a:xfrm>
            <a:off x="838200" y="1825625"/>
            <a:ext cx="5864441" cy="1107720"/>
          </a:xfrm>
        </p:spPr>
        <p:txBody>
          <a:bodyPr/>
          <a:lstStyle/>
          <a:p>
            <a:r>
              <a:rPr lang="en-US" altLang="zh-CN" dirty="0"/>
              <a:t>Target: Access by Requesting SMS</a:t>
            </a:r>
          </a:p>
          <a:p>
            <a:r>
              <a:rPr lang="en-US" altLang="zh-CN" dirty="0"/>
              <a:t>Bypassing </a:t>
            </a:r>
            <a:r>
              <a:rPr lang="en-US" altLang="zh-CN" b="1" dirty="0"/>
              <a:t>OS-level</a:t>
            </a:r>
            <a:r>
              <a:rPr lang="en-US" altLang="zh-CN" dirty="0"/>
              <a:t> Restrictions</a:t>
            </a:r>
          </a:p>
          <a:p>
            <a:pPr marL="457200" lvl="1" indent="0">
              <a:buNone/>
            </a:pPr>
            <a:endParaRPr lang="en-US" altLang="zh-CN" dirty="0"/>
          </a:p>
          <a:p>
            <a:pPr lvl="1"/>
            <a:endParaRPr lang="zh-CN" altLang="en-US" dirty="0"/>
          </a:p>
        </p:txBody>
      </p:sp>
      <p:pic>
        <p:nvPicPr>
          <p:cNvPr id="7" name="图片 6">
            <a:extLst>
              <a:ext uri="{FF2B5EF4-FFF2-40B4-BE49-F238E27FC236}">
                <a16:creationId xmlns:a16="http://schemas.microsoft.com/office/drawing/2014/main" id="{6DCA80B3-CEE6-40C1-88ED-F5348026A8B2}"/>
              </a:ext>
            </a:extLst>
          </p:cNvPr>
          <p:cNvPicPr>
            <a:picLocks noChangeAspect="1"/>
          </p:cNvPicPr>
          <p:nvPr/>
        </p:nvPicPr>
        <p:blipFill>
          <a:blip r:embed="rId2"/>
          <a:stretch>
            <a:fillRect/>
          </a:stretch>
        </p:blipFill>
        <p:spPr>
          <a:xfrm>
            <a:off x="4980372" y="3240664"/>
            <a:ext cx="7309282" cy="3677155"/>
          </a:xfrm>
          <a:prstGeom prst="rect">
            <a:avLst/>
          </a:prstGeom>
        </p:spPr>
      </p:pic>
      <p:pic>
        <p:nvPicPr>
          <p:cNvPr id="11" name="图片 10">
            <a:extLst>
              <a:ext uri="{FF2B5EF4-FFF2-40B4-BE49-F238E27FC236}">
                <a16:creationId xmlns:a16="http://schemas.microsoft.com/office/drawing/2014/main" id="{FD8C6F5A-D72E-498B-8A4A-51907711513F}"/>
              </a:ext>
            </a:extLst>
          </p:cNvPr>
          <p:cNvPicPr>
            <a:picLocks noChangeAspect="1"/>
          </p:cNvPicPr>
          <p:nvPr/>
        </p:nvPicPr>
        <p:blipFill>
          <a:blip r:embed="rId3"/>
          <a:stretch>
            <a:fillRect/>
          </a:stretch>
        </p:blipFill>
        <p:spPr>
          <a:xfrm>
            <a:off x="6889072" y="1373368"/>
            <a:ext cx="5302928" cy="1604942"/>
          </a:xfrm>
          <a:prstGeom prst="rect">
            <a:avLst/>
          </a:prstGeom>
        </p:spPr>
      </p:pic>
      <p:sp>
        <p:nvSpPr>
          <p:cNvPr id="12" name="内容占位符 2">
            <a:extLst>
              <a:ext uri="{FF2B5EF4-FFF2-40B4-BE49-F238E27FC236}">
                <a16:creationId xmlns:a16="http://schemas.microsoft.com/office/drawing/2014/main" id="{9D0DFA3B-AA65-4CC7-9939-2194071CB911}"/>
              </a:ext>
            </a:extLst>
          </p:cNvPr>
          <p:cNvSpPr txBox="1">
            <a:spLocks/>
          </p:cNvSpPr>
          <p:nvPr/>
        </p:nvSpPr>
        <p:spPr>
          <a:xfrm>
            <a:off x="500848" y="3648991"/>
            <a:ext cx="4310849" cy="26097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t>W2</a:t>
            </a:r>
            <a:r>
              <a:rPr lang="en-US" altLang="zh-CN" dirty="0"/>
              <a:t>:</a:t>
            </a:r>
          </a:p>
          <a:p>
            <a:pPr lvl="1"/>
            <a:r>
              <a:rPr lang="en-US" altLang="zh-CN" dirty="0"/>
              <a:t>The system interface asking for the permission to read SMS do not explain the severe security implications that this choice can have.</a:t>
            </a:r>
          </a:p>
          <a:p>
            <a:pPr lvl="1"/>
            <a:endParaRPr lang="en-US" altLang="zh-CN" dirty="0"/>
          </a:p>
          <a:p>
            <a:pPr lvl="1"/>
            <a:endParaRPr lang="zh-CN" altLang="en-US" dirty="0"/>
          </a:p>
        </p:txBody>
      </p:sp>
    </p:spTree>
    <p:extLst>
      <p:ext uri="{BB962C8B-B14F-4D97-AF65-F5344CB8AC3E}">
        <p14:creationId xmlns:p14="http://schemas.microsoft.com/office/powerpoint/2010/main" val="111561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B1A1E8-6594-4C72-A6FF-837CC996332A}"/>
              </a:ext>
            </a:extLst>
          </p:cNvPr>
          <p:cNvSpPr>
            <a:spLocks noGrp="1"/>
          </p:cNvSpPr>
          <p:nvPr>
            <p:ph type="title"/>
          </p:nvPr>
        </p:nvSpPr>
        <p:spPr/>
        <p:txBody>
          <a:bodyPr/>
          <a:lstStyle/>
          <a:p>
            <a:r>
              <a:rPr lang="en-US" altLang="zh-CN" dirty="0"/>
              <a:t>Bypassing SMS Permission Restrictions</a:t>
            </a:r>
            <a:endParaRPr lang="zh-CN" altLang="en-US" dirty="0"/>
          </a:p>
        </p:txBody>
      </p:sp>
      <p:sp>
        <p:nvSpPr>
          <p:cNvPr id="3" name="内容占位符 2">
            <a:extLst>
              <a:ext uri="{FF2B5EF4-FFF2-40B4-BE49-F238E27FC236}">
                <a16:creationId xmlns:a16="http://schemas.microsoft.com/office/drawing/2014/main" id="{F172FB62-A7BB-4020-B03D-F240557262C5}"/>
              </a:ext>
            </a:extLst>
          </p:cNvPr>
          <p:cNvSpPr>
            <a:spLocks noGrp="1"/>
          </p:cNvSpPr>
          <p:nvPr>
            <p:ph idx="1"/>
          </p:nvPr>
        </p:nvSpPr>
        <p:spPr/>
        <p:txBody>
          <a:bodyPr/>
          <a:lstStyle/>
          <a:p>
            <a:r>
              <a:rPr lang="en-US" altLang="zh-CN" dirty="0"/>
              <a:t>Bypassing </a:t>
            </a:r>
            <a:r>
              <a:rPr lang="en-US" altLang="zh-CN" b="1" dirty="0"/>
              <a:t>Market-level</a:t>
            </a:r>
            <a:r>
              <a:rPr lang="en-US" altLang="zh-CN" dirty="0"/>
              <a:t> Restrictions</a:t>
            </a:r>
          </a:p>
          <a:p>
            <a:r>
              <a:rPr lang="en-US" altLang="zh-CN" dirty="0"/>
              <a:t>App version update</a:t>
            </a:r>
          </a:p>
          <a:p>
            <a:pPr lvl="1"/>
            <a:r>
              <a:rPr lang="en-US" altLang="zh-CN" dirty="0"/>
              <a:t>human-assisted verification is not performed when the app is updated</a:t>
            </a:r>
          </a:p>
          <a:p>
            <a:pPr lvl="1"/>
            <a:r>
              <a:rPr lang="en-US" altLang="zh-CN" b="1" dirty="0"/>
              <a:t>W3</a:t>
            </a:r>
            <a:r>
              <a:rPr lang="en-US" altLang="zh-CN" dirty="0"/>
              <a:t>: Market-level policies are not verified for updated versions of an already published app.</a:t>
            </a:r>
          </a:p>
          <a:p>
            <a:r>
              <a:rPr lang="en-US" altLang="zh-CN" dirty="0"/>
              <a:t>Requesting alternative permission</a:t>
            </a:r>
          </a:p>
          <a:p>
            <a:pPr lvl="1"/>
            <a:r>
              <a:rPr lang="en-US" altLang="zh-CN" dirty="0"/>
              <a:t>Read notification is a sidestep to read SMS</a:t>
            </a:r>
          </a:p>
          <a:p>
            <a:pPr lvl="1"/>
            <a:r>
              <a:rPr lang="en-US" altLang="zh-CN" dirty="0"/>
              <a:t>Hard to get the permission to read notification</a:t>
            </a:r>
          </a:p>
          <a:p>
            <a:pPr lvl="1"/>
            <a:r>
              <a:rPr lang="en-US" altLang="zh-CN" dirty="0"/>
              <a:t>Easier to publish to Google Play</a:t>
            </a:r>
          </a:p>
          <a:p>
            <a:pPr lvl="1"/>
            <a:r>
              <a:rPr lang="en-US" altLang="zh-CN" b="1" dirty="0"/>
              <a:t>W4</a:t>
            </a:r>
            <a:r>
              <a:rPr lang="en-US" altLang="zh-CN" dirty="0"/>
              <a:t>: Market-level policies and OS-level policies are not aligned</a:t>
            </a:r>
          </a:p>
        </p:txBody>
      </p:sp>
    </p:spTree>
    <p:extLst>
      <p:ext uri="{BB962C8B-B14F-4D97-AF65-F5344CB8AC3E}">
        <p14:creationId xmlns:p14="http://schemas.microsoft.com/office/powerpoint/2010/main" val="186285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F92F34-5287-4AA4-9877-E4BEABAA7B4C}"/>
              </a:ext>
            </a:extLst>
          </p:cNvPr>
          <p:cNvSpPr>
            <a:spLocks noGrp="1"/>
          </p:cNvSpPr>
          <p:nvPr>
            <p:ph type="title"/>
          </p:nvPr>
        </p:nvSpPr>
        <p:spPr/>
        <p:txBody>
          <a:bodyPr/>
          <a:lstStyle/>
          <a:p>
            <a:r>
              <a:rPr lang="en-US" altLang="zh-CN" dirty="0"/>
              <a:t>Exploiting modern SMS APIs</a:t>
            </a:r>
            <a:endParaRPr lang="zh-CN" altLang="en-US" dirty="0"/>
          </a:p>
        </p:txBody>
      </p:sp>
      <p:sp>
        <p:nvSpPr>
          <p:cNvPr id="3" name="内容占位符 2">
            <a:extLst>
              <a:ext uri="{FF2B5EF4-FFF2-40B4-BE49-F238E27FC236}">
                <a16:creationId xmlns:a16="http://schemas.microsoft.com/office/drawing/2014/main" id="{B9F2FD8E-7586-4A0A-9DD5-B82FCFDD2C19}"/>
              </a:ext>
            </a:extLst>
          </p:cNvPr>
          <p:cNvSpPr>
            <a:spLocks noGrp="1"/>
          </p:cNvSpPr>
          <p:nvPr>
            <p:ph idx="1"/>
          </p:nvPr>
        </p:nvSpPr>
        <p:spPr>
          <a:xfrm>
            <a:off x="838200" y="1825625"/>
            <a:ext cx="6059750" cy="4351338"/>
          </a:xfrm>
        </p:spPr>
        <p:txBody>
          <a:bodyPr/>
          <a:lstStyle/>
          <a:p>
            <a:r>
              <a:rPr lang="en-US" altLang="zh-CN" dirty="0"/>
              <a:t>Attacking Apps using </a:t>
            </a:r>
            <a:r>
              <a:rPr lang="en-US" altLang="zh-CN" b="1" dirty="0"/>
              <a:t>SMS Retriever</a:t>
            </a:r>
          </a:p>
          <a:p>
            <a:pPr lvl="1"/>
            <a:r>
              <a:rPr lang="en-US" altLang="zh-CN" dirty="0"/>
              <a:t>Vulnerable </a:t>
            </a:r>
            <a:r>
              <a:rPr lang="en-US" altLang="zh-CN" dirty="0" err="1"/>
              <a:t>backend’s</a:t>
            </a:r>
            <a:r>
              <a:rPr lang="en-US" altLang="zh-CN" dirty="0"/>
              <a:t> logic</a:t>
            </a:r>
          </a:p>
          <a:p>
            <a:pPr lvl="1"/>
            <a:r>
              <a:rPr lang="en-US" altLang="zh-CN" dirty="0"/>
              <a:t>Get </a:t>
            </a:r>
            <a:r>
              <a:rPr lang="en-US" altLang="zh-CN" dirty="0" err="1"/>
              <a:t>Hashcode</a:t>
            </a:r>
            <a:r>
              <a:rPr lang="en-US" altLang="zh-CN" dirty="0"/>
              <a:t> from client</a:t>
            </a:r>
          </a:p>
          <a:p>
            <a:pPr lvl="2"/>
            <a:r>
              <a:rPr lang="en-US" altLang="zh-CN" dirty="0"/>
              <a:t>Hardcode or Dynamically</a:t>
            </a:r>
          </a:p>
          <a:p>
            <a:endParaRPr lang="zh-CN" altLang="en-US" b="1" dirty="0"/>
          </a:p>
        </p:txBody>
      </p:sp>
      <p:pic>
        <p:nvPicPr>
          <p:cNvPr id="5" name="图片 4">
            <a:extLst>
              <a:ext uri="{FF2B5EF4-FFF2-40B4-BE49-F238E27FC236}">
                <a16:creationId xmlns:a16="http://schemas.microsoft.com/office/drawing/2014/main" id="{066323A3-F411-4E2C-B3CB-D423BF39E9B1}"/>
              </a:ext>
            </a:extLst>
          </p:cNvPr>
          <p:cNvPicPr>
            <a:picLocks noChangeAspect="1"/>
          </p:cNvPicPr>
          <p:nvPr/>
        </p:nvPicPr>
        <p:blipFill>
          <a:blip r:embed="rId2"/>
          <a:stretch>
            <a:fillRect/>
          </a:stretch>
        </p:blipFill>
        <p:spPr>
          <a:xfrm>
            <a:off x="5906286" y="2797637"/>
            <a:ext cx="6285714" cy="3695238"/>
          </a:xfrm>
          <a:prstGeom prst="rect">
            <a:avLst/>
          </a:prstGeom>
        </p:spPr>
      </p:pic>
      <p:sp>
        <p:nvSpPr>
          <p:cNvPr id="7" name="内容占位符 2">
            <a:extLst>
              <a:ext uri="{FF2B5EF4-FFF2-40B4-BE49-F238E27FC236}">
                <a16:creationId xmlns:a16="http://schemas.microsoft.com/office/drawing/2014/main" id="{9923988F-011B-4193-98EE-A969ABCFD898}"/>
              </a:ext>
            </a:extLst>
          </p:cNvPr>
          <p:cNvSpPr txBox="1">
            <a:spLocks/>
          </p:cNvSpPr>
          <p:nvPr/>
        </p:nvSpPr>
        <p:spPr>
          <a:xfrm>
            <a:off x="342368" y="3823100"/>
            <a:ext cx="6059750" cy="2160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a:p>
            <a:r>
              <a:rPr lang="en-US" altLang="zh-CN" b="1" dirty="0"/>
              <a:t>W5</a:t>
            </a:r>
            <a:r>
              <a:rPr lang="en-US" altLang="zh-CN" dirty="0"/>
              <a:t>:</a:t>
            </a:r>
          </a:p>
          <a:p>
            <a:pPr lvl="1"/>
            <a:r>
              <a:rPr lang="en-US" altLang="zh-CN" dirty="0"/>
              <a:t>The usage of the SMS Retriever API is error prone.</a:t>
            </a:r>
          </a:p>
          <a:p>
            <a:endParaRPr lang="zh-CN" altLang="en-US" b="1" dirty="0"/>
          </a:p>
        </p:txBody>
      </p:sp>
    </p:spTree>
    <p:extLst>
      <p:ext uri="{BB962C8B-B14F-4D97-AF65-F5344CB8AC3E}">
        <p14:creationId xmlns:p14="http://schemas.microsoft.com/office/powerpoint/2010/main" val="103019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E5D56E2-1D9B-42F2-834B-A5CCC229E330}"/>
              </a:ext>
            </a:extLst>
          </p:cNvPr>
          <p:cNvPicPr>
            <a:picLocks noChangeAspect="1"/>
          </p:cNvPicPr>
          <p:nvPr/>
        </p:nvPicPr>
        <p:blipFill>
          <a:blip r:embed="rId2"/>
          <a:stretch>
            <a:fillRect/>
          </a:stretch>
        </p:blipFill>
        <p:spPr>
          <a:xfrm>
            <a:off x="5934857" y="2340494"/>
            <a:ext cx="6257143" cy="4152381"/>
          </a:xfrm>
          <a:prstGeom prst="rect">
            <a:avLst/>
          </a:prstGeom>
        </p:spPr>
      </p:pic>
      <p:sp>
        <p:nvSpPr>
          <p:cNvPr id="2" name="标题 1">
            <a:extLst>
              <a:ext uri="{FF2B5EF4-FFF2-40B4-BE49-F238E27FC236}">
                <a16:creationId xmlns:a16="http://schemas.microsoft.com/office/drawing/2014/main" id="{C4DA002B-7F08-46C2-B66C-D445B9F907E3}"/>
              </a:ext>
            </a:extLst>
          </p:cNvPr>
          <p:cNvSpPr>
            <a:spLocks noGrp="1"/>
          </p:cNvSpPr>
          <p:nvPr>
            <p:ph type="title"/>
          </p:nvPr>
        </p:nvSpPr>
        <p:spPr/>
        <p:txBody>
          <a:bodyPr/>
          <a:lstStyle/>
          <a:p>
            <a:r>
              <a:rPr lang="en-US" altLang="zh-CN" dirty="0"/>
              <a:t>Exploiting modern SMS APIs</a:t>
            </a:r>
            <a:endParaRPr lang="zh-CN" altLang="en-US" dirty="0"/>
          </a:p>
        </p:txBody>
      </p:sp>
      <p:sp>
        <p:nvSpPr>
          <p:cNvPr id="3" name="内容占位符 2">
            <a:extLst>
              <a:ext uri="{FF2B5EF4-FFF2-40B4-BE49-F238E27FC236}">
                <a16:creationId xmlns:a16="http://schemas.microsoft.com/office/drawing/2014/main" id="{D4738358-AF01-403C-9B38-D70DD1E95317}"/>
              </a:ext>
            </a:extLst>
          </p:cNvPr>
          <p:cNvSpPr>
            <a:spLocks noGrp="1"/>
          </p:cNvSpPr>
          <p:nvPr>
            <p:ph idx="1"/>
          </p:nvPr>
        </p:nvSpPr>
        <p:spPr>
          <a:xfrm>
            <a:off x="838200" y="1825625"/>
            <a:ext cx="5571478" cy="2311369"/>
          </a:xfrm>
        </p:spPr>
        <p:txBody>
          <a:bodyPr>
            <a:normAutofit/>
          </a:bodyPr>
          <a:lstStyle/>
          <a:p>
            <a:r>
              <a:rPr lang="en-US" altLang="zh-CN" dirty="0"/>
              <a:t>Attacking Apps using </a:t>
            </a:r>
            <a:r>
              <a:rPr lang="en-US" altLang="zh-CN" b="1" dirty="0"/>
              <a:t>SMS Token</a:t>
            </a:r>
          </a:p>
          <a:p>
            <a:r>
              <a:rPr lang="en-US" altLang="zh-CN" dirty="0"/>
              <a:t>This API is </a:t>
            </a:r>
            <a:r>
              <a:rPr lang="en-US" altLang="zh-CN" b="1" dirty="0"/>
              <a:t>inherently unsafe</a:t>
            </a:r>
          </a:p>
          <a:p>
            <a:r>
              <a:rPr lang="en-US" altLang="zh-CN" dirty="0"/>
              <a:t>App’s backend cannot tell user or attacker by </a:t>
            </a:r>
            <a:r>
              <a:rPr lang="en-US" altLang="zh-CN" b="1" dirty="0"/>
              <a:t>random token</a:t>
            </a:r>
          </a:p>
          <a:p>
            <a:endParaRPr lang="en-US" altLang="zh-CN" b="1" dirty="0"/>
          </a:p>
        </p:txBody>
      </p:sp>
      <p:sp>
        <p:nvSpPr>
          <p:cNvPr id="12" name="内容占位符 2">
            <a:extLst>
              <a:ext uri="{FF2B5EF4-FFF2-40B4-BE49-F238E27FC236}">
                <a16:creationId xmlns:a16="http://schemas.microsoft.com/office/drawing/2014/main" id="{9A42AD25-CA12-4EBE-888E-59F11D39CA77}"/>
              </a:ext>
            </a:extLst>
          </p:cNvPr>
          <p:cNvSpPr txBox="1">
            <a:spLocks/>
          </p:cNvSpPr>
          <p:nvPr/>
        </p:nvSpPr>
        <p:spPr>
          <a:xfrm>
            <a:off x="363379" y="4472650"/>
            <a:ext cx="5571478" cy="23113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t>W6</a:t>
            </a:r>
            <a:r>
              <a:rPr lang="en-US" altLang="zh-CN" dirty="0"/>
              <a:t>:</a:t>
            </a:r>
          </a:p>
          <a:p>
            <a:pPr lvl="1"/>
            <a:r>
              <a:rPr lang="en-US" altLang="zh-CN" dirty="0"/>
              <a:t>The usage of the SMS Token API for authentication purposes is unsafe due to its vulnerable design</a:t>
            </a:r>
            <a:endParaRPr lang="zh-CN" altLang="en-US" dirty="0"/>
          </a:p>
          <a:p>
            <a:endParaRPr lang="en-US" altLang="zh-CN" b="1" dirty="0"/>
          </a:p>
        </p:txBody>
      </p:sp>
    </p:spTree>
    <p:extLst>
      <p:ext uri="{BB962C8B-B14F-4D97-AF65-F5344CB8AC3E}">
        <p14:creationId xmlns:p14="http://schemas.microsoft.com/office/powerpoint/2010/main" val="240320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3CE454-3BFD-4297-A59D-863971024D93}"/>
              </a:ext>
            </a:extLst>
          </p:cNvPr>
          <p:cNvSpPr>
            <a:spLocks noGrp="1"/>
          </p:cNvSpPr>
          <p:nvPr>
            <p:ph type="title"/>
          </p:nvPr>
        </p:nvSpPr>
        <p:spPr/>
        <p:txBody>
          <a:bodyPr/>
          <a:lstStyle/>
          <a:p>
            <a:r>
              <a:rPr lang="en-US" altLang="zh-CN" dirty="0"/>
              <a:t>Exploiting modern SMS APIs</a:t>
            </a:r>
            <a:endParaRPr lang="zh-CN" altLang="en-US" dirty="0"/>
          </a:p>
        </p:txBody>
      </p:sp>
      <p:sp>
        <p:nvSpPr>
          <p:cNvPr id="3" name="内容占位符 2">
            <a:extLst>
              <a:ext uri="{FF2B5EF4-FFF2-40B4-BE49-F238E27FC236}">
                <a16:creationId xmlns:a16="http://schemas.microsoft.com/office/drawing/2014/main" id="{071FAD01-B594-457A-B5AF-DAB40BE140DB}"/>
              </a:ext>
            </a:extLst>
          </p:cNvPr>
          <p:cNvSpPr>
            <a:spLocks noGrp="1"/>
          </p:cNvSpPr>
          <p:nvPr>
            <p:ph idx="1"/>
          </p:nvPr>
        </p:nvSpPr>
        <p:spPr/>
        <p:txBody>
          <a:bodyPr/>
          <a:lstStyle/>
          <a:p>
            <a:r>
              <a:rPr lang="en-US" altLang="zh-CN" dirty="0"/>
              <a:t>Attacking Apps using </a:t>
            </a:r>
            <a:r>
              <a:rPr lang="en-US" altLang="zh-CN" b="1" dirty="0"/>
              <a:t>SMS Token+</a:t>
            </a:r>
          </a:p>
          <a:p>
            <a:r>
              <a:rPr lang="en-US" altLang="zh-CN" dirty="0"/>
              <a:t>Vulnerable due to the incorrect documentation</a:t>
            </a:r>
          </a:p>
          <a:p>
            <a:r>
              <a:rPr lang="en-US" altLang="zh-CN" dirty="0"/>
              <a:t>The returned token is always equal to the calling app’s </a:t>
            </a:r>
            <a:r>
              <a:rPr lang="en-US" altLang="zh-CN" dirty="0" err="1"/>
              <a:t>hashcode</a:t>
            </a:r>
            <a:endParaRPr lang="en-US" altLang="zh-CN" dirty="0"/>
          </a:p>
          <a:p>
            <a:r>
              <a:rPr lang="en-US" altLang="zh-CN" dirty="0"/>
              <a:t>Safely usage is to always place the client’s </a:t>
            </a:r>
            <a:r>
              <a:rPr lang="en-US" altLang="zh-CN" dirty="0" err="1"/>
              <a:t>hashcode</a:t>
            </a:r>
            <a:r>
              <a:rPr lang="en-US" altLang="zh-CN" dirty="0"/>
              <a:t> prepared before by server in SMS OTP messages </a:t>
            </a:r>
          </a:p>
          <a:p>
            <a:r>
              <a:rPr lang="en-US" altLang="zh-CN" b="1" dirty="0"/>
              <a:t>W7</a:t>
            </a:r>
            <a:r>
              <a:rPr lang="en-US" altLang="zh-CN" dirty="0"/>
              <a:t>:</a:t>
            </a:r>
          </a:p>
          <a:p>
            <a:pPr lvl="1"/>
            <a:r>
              <a:rPr lang="en-US" altLang="zh-CN" dirty="0"/>
              <a:t>The SMS Token+ API documentation suggests using it in the same way of the SMS Token API, thus making its usage equally insecure.</a:t>
            </a:r>
            <a:endParaRPr lang="zh-CN" altLang="en-US" dirty="0"/>
          </a:p>
        </p:txBody>
      </p:sp>
    </p:spTree>
    <p:extLst>
      <p:ext uri="{BB962C8B-B14F-4D97-AF65-F5344CB8AC3E}">
        <p14:creationId xmlns:p14="http://schemas.microsoft.com/office/powerpoint/2010/main" val="49487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885B72-EA1B-4EA2-9F6C-1E917BC88D90}"/>
              </a:ext>
            </a:extLst>
          </p:cNvPr>
          <p:cNvSpPr>
            <a:spLocks noGrp="1"/>
          </p:cNvSpPr>
          <p:nvPr>
            <p:ph type="title"/>
          </p:nvPr>
        </p:nvSpPr>
        <p:spPr/>
        <p:txBody>
          <a:bodyPr/>
          <a:lstStyle/>
          <a:p>
            <a:r>
              <a:rPr lang="en-US" altLang="zh-CN" dirty="0"/>
              <a:t>Additional Design Weakness</a:t>
            </a:r>
            <a:endParaRPr lang="zh-CN" altLang="en-US" dirty="0"/>
          </a:p>
        </p:txBody>
      </p:sp>
      <p:sp>
        <p:nvSpPr>
          <p:cNvPr id="3" name="内容占位符 2">
            <a:extLst>
              <a:ext uri="{FF2B5EF4-FFF2-40B4-BE49-F238E27FC236}">
                <a16:creationId xmlns:a16="http://schemas.microsoft.com/office/drawing/2014/main" id="{DDA9C413-190E-418B-BE4A-E5B1710C198D}"/>
              </a:ext>
            </a:extLst>
          </p:cNvPr>
          <p:cNvSpPr>
            <a:spLocks noGrp="1"/>
          </p:cNvSpPr>
          <p:nvPr>
            <p:ph idx="1"/>
          </p:nvPr>
        </p:nvSpPr>
        <p:spPr/>
        <p:txBody>
          <a:bodyPr/>
          <a:lstStyle/>
          <a:p>
            <a:r>
              <a:rPr lang="en-US" altLang="zh-CN" dirty="0"/>
              <a:t>Modern APIs’ Inbox Management</a:t>
            </a:r>
          </a:p>
          <a:p>
            <a:r>
              <a:rPr lang="en-US" altLang="zh-CN" dirty="0"/>
              <a:t>SMS Retriever API</a:t>
            </a:r>
          </a:p>
          <a:p>
            <a:pPr lvl="1"/>
            <a:r>
              <a:rPr lang="en-US" altLang="zh-CN" dirty="0"/>
              <a:t>always stores the received SMS messages</a:t>
            </a:r>
          </a:p>
          <a:p>
            <a:r>
              <a:rPr lang="en-US" altLang="zh-CN" dirty="0"/>
              <a:t>SMS Token(+)</a:t>
            </a:r>
          </a:p>
          <a:p>
            <a:pPr lvl="1"/>
            <a:r>
              <a:rPr lang="en-US" altLang="zh-CN" dirty="0"/>
              <a:t>previously called these APIs and get token T</a:t>
            </a:r>
          </a:p>
          <a:p>
            <a:pPr lvl="1"/>
            <a:r>
              <a:rPr lang="en-US" altLang="zh-CN" dirty="0"/>
              <a:t>The incoming SMS message contains T</a:t>
            </a:r>
          </a:p>
          <a:p>
            <a:r>
              <a:rPr lang="en-US" altLang="zh-CN" dirty="0"/>
              <a:t>Bypass: lure server to return useless token T</a:t>
            </a:r>
          </a:p>
          <a:p>
            <a:r>
              <a:rPr lang="en-US" altLang="zh-CN" b="1" dirty="0"/>
              <a:t>W8</a:t>
            </a:r>
            <a:r>
              <a:rPr lang="en-US" altLang="zh-CN" dirty="0"/>
              <a:t>: SMS OTP Messages are stored in the SMS inbox, even when obtained with APIs designed to deliver them only to a specific app</a:t>
            </a:r>
            <a:endParaRPr lang="zh-CN" altLang="en-US" dirty="0"/>
          </a:p>
        </p:txBody>
      </p:sp>
    </p:spTree>
    <p:extLst>
      <p:ext uri="{BB962C8B-B14F-4D97-AF65-F5344CB8AC3E}">
        <p14:creationId xmlns:p14="http://schemas.microsoft.com/office/powerpoint/2010/main" val="421613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1B778A-CE8D-45ED-926B-8BBAE4571510}"/>
              </a:ext>
            </a:extLst>
          </p:cNvPr>
          <p:cNvSpPr>
            <a:spLocks noGrp="1"/>
          </p:cNvSpPr>
          <p:nvPr>
            <p:ph type="title"/>
          </p:nvPr>
        </p:nvSpPr>
        <p:spPr/>
        <p:txBody>
          <a:bodyPr/>
          <a:lstStyle/>
          <a:p>
            <a:r>
              <a:rPr lang="en-US" altLang="zh-CN" dirty="0"/>
              <a:t>Introduction</a:t>
            </a:r>
            <a:endParaRPr lang="zh-CN" altLang="en-US" dirty="0"/>
          </a:p>
        </p:txBody>
      </p:sp>
      <p:sp>
        <p:nvSpPr>
          <p:cNvPr id="3" name="内容占位符 2">
            <a:extLst>
              <a:ext uri="{FF2B5EF4-FFF2-40B4-BE49-F238E27FC236}">
                <a16:creationId xmlns:a16="http://schemas.microsoft.com/office/drawing/2014/main" id="{A6763893-A4C8-4BD5-9E0E-7C64621B4D1F}"/>
              </a:ext>
            </a:extLst>
          </p:cNvPr>
          <p:cNvSpPr>
            <a:spLocks noGrp="1"/>
          </p:cNvSpPr>
          <p:nvPr>
            <p:ph idx="1"/>
          </p:nvPr>
        </p:nvSpPr>
        <p:spPr/>
        <p:txBody>
          <a:bodyPr>
            <a:normAutofit lnSpcReduction="10000"/>
          </a:bodyPr>
          <a:lstStyle/>
          <a:p>
            <a:r>
              <a:rPr lang="en-US" altLang="zh-CN" dirty="0"/>
              <a:t>SMS 1FA OTP</a:t>
            </a:r>
            <a:r>
              <a:rPr lang="zh-CN" altLang="en-US" dirty="0"/>
              <a:t>（</a:t>
            </a:r>
            <a:r>
              <a:rPr lang="en-US" altLang="zh-CN" dirty="0"/>
              <a:t>SMS One-Factor One-Time Password</a:t>
            </a:r>
            <a:r>
              <a:rPr lang="zh-CN" altLang="en-US" dirty="0"/>
              <a:t>）</a:t>
            </a:r>
            <a:endParaRPr lang="en-US" altLang="zh-CN" dirty="0"/>
          </a:p>
          <a:p>
            <a:pPr lvl="1"/>
            <a:r>
              <a:rPr lang="en-US" altLang="zh-CN" dirty="0"/>
              <a:t>brings significant convenience to users</a:t>
            </a:r>
          </a:p>
          <a:p>
            <a:pPr lvl="1"/>
            <a:r>
              <a:rPr lang="en-US" altLang="zh-CN" dirty="0"/>
              <a:t>brings significant security implications</a:t>
            </a:r>
          </a:p>
          <a:p>
            <a:pPr lvl="2"/>
            <a:r>
              <a:rPr lang="en-US" altLang="zh-CN" dirty="0"/>
              <a:t>SIM-swapping attack</a:t>
            </a:r>
          </a:p>
          <a:p>
            <a:pPr lvl="2"/>
            <a:r>
              <a:rPr lang="en-US" altLang="zh-CN" dirty="0"/>
              <a:t>exploitation of the SS7 network</a:t>
            </a:r>
          </a:p>
          <a:p>
            <a:pPr lvl="2"/>
            <a:r>
              <a:rPr lang="en-US" altLang="zh-CN" dirty="0"/>
              <a:t>state-level attackers</a:t>
            </a:r>
          </a:p>
          <a:p>
            <a:pPr lvl="2"/>
            <a:r>
              <a:rPr lang="en-US" altLang="zh-CN" dirty="0"/>
              <a:t>Insecurely implement of SMS OTP</a:t>
            </a:r>
          </a:p>
          <a:p>
            <a:r>
              <a:rPr lang="en-US" altLang="zh-CN" dirty="0"/>
              <a:t>Local attacks</a:t>
            </a:r>
          </a:p>
          <a:p>
            <a:pPr lvl="1"/>
            <a:r>
              <a:rPr lang="en-US" altLang="zh-CN" dirty="0"/>
              <a:t>An attacker-</a:t>
            </a:r>
            <a:r>
              <a:rPr lang="en-US" altLang="zh-CN" dirty="0" err="1"/>
              <a:t>domined</a:t>
            </a:r>
            <a:r>
              <a:rPr lang="en-US" altLang="zh-CN" dirty="0"/>
              <a:t> malicious app installed on the victim’s device</a:t>
            </a:r>
          </a:p>
          <a:p>
            <a:r>
              <a:rPr lang="en-US" altLang="zh-CN" dirty="0"/>
              <a:t>Recent operating system has several changes to support SMS OTP authentication</a:t>
            </a:r>
          </a:p>
          <a:p>
            <a:pPr lvl="1"/>
            <a:endParaRPr lang="en-US" altLang="zh-CN" dirty="0"/>
          </a:p>
          <a:p>
            <a:pPr lvl="1"/>
            <a:endParaRPr lang="en-US" altLang="zh-CN" dirty="0"/>
          </a:p>
          <a:p>
            <a:endParaRPr lang="zh-CN" altLang="en-US" dirty="0"/>
          </a:p>
        </p:txBody>
      </p:sp>
    </p:spTree>
    <p:extLst>
      <p:ext uri="{BB962C8B-B14F-4D97-AF65-F5344CB8AC3E}">
        <p14:creationId xmlns:p14="http://schemas.microsoft.com/office/powerpoint/2010/main" val="3133170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DFD19D-899D-44BE-A548-C352380F07C7}"/>
              </a:ext>
            </a:extLst>
          </p:cNvPr>
          <p:cNvSpPr>
            <a:spLocks noGrp="1"/>
          </p:cNvSpPr>
          <p:nvPr>
            <p:ph type="title"/>
          </p:nvPr>
        </p:nvSpPr>
        <p:spPr/>
        <p:txBody>
          <a:bodyPr/>
          <a:lstStyle/>
          <a:p>
            <a:r>
              <a:rPr lang="en-US" altLang="zh-CN" dirty="0"/>
              <a:t>Additional Design Weakness</a:t>
            </a:r>
            <a:endParaRPr lang="zh-CN" altLang="en-US" dirty="0"/>
          </a:p>
        </p:txBody>
      </p:sp>
      <p:sp>
        <p:nvSpPr>
          <p:cNvPr id="3" name="内容占位符 2">
            <a:extLst>
              <a:ext uri="{FF2B5EF4-FFF2-40B4-BE49-F238E27FC236}">
                <a16:creationId xmlns:a16="http://schemas.microsoft.com/office/drawing/2014/main" id="{646AED93-9272-4B48-8D9C-A0C62A1EA289}"/>
              </a:ext>
            </a:extLst>
          </p:cNvPr>
          <p:cNvSpPr>
            <a:spLocks noGrp="1"/>
          </p:cNvSpPr>
          <p:nvPr>
            <p:ph idx="1"/>
          </p:nvPr>
        </p:nvSpPr>
        <p:spPr/>
        <p:txBody>
          <a:bodyPr>
            <a:normAutofit fontScale="92500" lnSpcReduction="10000"/>
          </a:bodyPr>
          <a:lstStyle/>
          <a:p>
            <a:r>
              <a:rPr lang="en-US" altLang="zh-CN" dirty="0"/>
              <a:t>Cryptographic Weaknesses</a:t>
            </a:r>
          </a:p>
          <a:p>
            <a:r>
              <a:rPr lang="en-US" altLang="zh-CN" dirty="0" err="1"/>
              <a:t>Hashcode</a:t>
            </a:r>
            <a:r>
              <a:rPr lang="en-US" altLang="zh-CN" dirty="0"/>
              <a:t> is computed by converting a SHA256 hash to a base64 string and truncating it to 11 characters</a:t>
            </a:r>
          </a:p>
          <a:p>
            <a:r>
              <a:rPr lang="en-US" altLang="zh-CN" dirty="0"/>
              <a:t>Reduces the strength of the hashing algorithm to 66 bits</a:t>
            </a:r>
          </a:p>
          <a:p>
            <a:r>
              <a:rPr lang="en-US" altLang="zh-CN" dirty="0"/>
              <a:t>NIST guidelines mandate not to truncate a SHA256 hash to less than 224 bits</a:t>
            </a:r>
          </a:p>
          <a:p>
            <a:r>
              <a:rPr lang="en-US" altLang="zh-CN" dirty="0"/>
              <a:t>Market operators do not verify the absence of </a:t>
            </a:r>
            <a:r>
              <a:rPr lang="en-US" altLang="zh-CN" dirty="0" err="1"/>
              <a:t>hashcode</a:t>
            </a:r>
            <a:r>
              <a:rPr lang="en-US" altLang="zh-CN" dirty="0"/>
              <a:t> collisions among published apps.</a:t>
            </a:r>
          </a:p>
          <a:p>
            <a:r>
              <a:rPr lang="en-US" altLang="zh-CN" b="1" dirty="0"/>
              <a:t>W9</a:t>
            </a:r>
            <a:r>
              <a:rPr lang="en-US" altLang="zh-CN" dirty="0"/>
              <a:t>:</a:t>
            </a:r>
          </a:p>
          <a:p>
            <a:pPr lvl="1"/>
            <a:r>
              <a:rPr lang="en-US" altLang="zh-CN" dirty="0"/>
              <a:t>The SMS Retriever API does not respect security guidelines in terms of hashing strength. The market does not check for </a:t>
            </a:r>
            <a:r>
              <a:rPr lang="en-US" altLang="zh-CN" dirty="0" err="1"/>
              <a:t>hashcode</a:t>
            </a:r>
            <a:r>
              <a:rPr lang="en-US" altLang="zh-CN" dirty="0"/>
              <a:t> collisions.</a:t>
            </a:r>
            <a:endParaRPr lang="zh-CN" altLang="en-US" dirty="0"/>
          </a:p>
        </p:txBody>
      </p:sp>
      <p:pic>
        <p:nvPicPr>
          <p:cNvPr id="4" name="图片 3">
            <a:extLst>
              <a:ext uri="{FF2B5EF4-FFF2-40B4-BE49-F238E27FC236}">
                <a16:creationId xmlns:a16="http://schemas.microsoft.com/office/drawing/2014/main" id="{4DAF0334-00E6-4021-9A29-BEB966CAF3F3}"/>
              </a:ext>
            </a:extLst>
          </p:cNvPr>
          <p:cNvPicPr>
            <a:picLocks noChangeAspect="1"/>
          </p:cNvPicPr>
          <p:nvPr/>
        </p:nvPicPr>
        <p:blipFill>
          <a:blip r:embed="rId2"/>
          <a:stretch>
            <a:fillRect/>
          </a:stretch>
        </p:blipFill>
        <p:spPr>
          <a:xfrm>
            <a:off x="5860223" y="1506577"/>
            <a:ext cx="5933333" cy="638095"/>
          </a:xfrm>
          <a:prstGeom prst="rect">
            <a:avLst/>
          </a:prstGeom>
        </p:spPr>
      </p:pic>
    </p:spTree>
    <p:extLst>
      <p:ext uri="{BB962C8B-B14F-4D97-AF65-F5344CB8AC3E}">
        <p14:creationId xmlns:p14="http://schemas.microsoft.com/office/powerpoint/2010/main" val="1454449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DFA8C-D9E2-487C-9FEB-F9DFF7147CE3}"/>
              </a:ext>
            </a:extLst>
          </p:cNvPr>
          <p:cNvSpPr>
            <a:spLocks noGrp="1"/>
          </p:cNvSpPr>
          <p:nvPr>
            <p:ph type="title"/>
          </p:nvPr>
        </p:nvSpPr>
        <p:spPr/>
        <p:txBody>
          <a:bodyPr/>
          <a:lstStyle/>
          <a:p>
            <a:r>
              <a:rPr lang="en-US" altLang="zh-CN" dirty="0"/>
              <a:t>Large-scale Measurement</a:t>
            </a:r>
            <a:endParaRPr lang="zh-CN" altLang="en-US" dirty="0"/>
          </a:p>
        </p:txBody>
      </p:sp>
      <p:sp>
        <p:nvSpPr>
          <p:cNvPr id="3" name="内容占位符 2">
            <a:extLst>
              <a:ext uri="{FF2B5EF4-FFF2-40B4-BE49-F238E27FC236}">
                <a16:creationId xmlns:a16="http://schemas.microsoft.com/office/drawing/2014/main" id="{62C3A645-F0C2-4CD0-9B46-39CBB99F27C5}"/>
              </a:ext>
            </a:extLst>
          </p:cNvPr>
          <p:cNvSpPr>
            <a:spLocks noGrp="1"/>
          </p:cNvSpPr>
          <p:nvPr>
            <p:ph idx="1"/>
          </p:nvPr>
        </p:nvSpPr>
        <p:spPr/>
        <p:txBody>
          <a:bodyPr/>
          <a:lstStyle/>
          <a:p>
            <a:r>
              <a:rPr lang="en-US" altLang="zh-CN" dirty="0"/>
              <a:t>Vulnerable App Identification</a:t>
            </a:r>
          </a:p>
          <a:p>
            <a:r>
              <a:rPr lang="en-US" altLang="zh-CN" dirty="0"/>
              <a:t>Static analysis</a:t>
            </a:r>
          </a:p>
          <a:p>
            <a:pPr lvl="1"/>
            <a:r>
              <a:rPr lang="en-US" altLang="zh-CN" dirty="0"/>
              <a:t>To discover potentially vulnerable apps</a:t>
            </a:r>
          </a:p>
          <a:p>
            <a:r>
              <a:rPr lang="en-US" altLang="zh-CN" dirty="0"/>
              <a:t>Steps</a:t>
            </a:r>
          </a:p>
          <a:p>
            <a:pPr lvl="1"/>
            <a:r>
              <a:rPr lang="en-US" altLang="zh-CN" dirty="0"/>
              <a:t>Detect hardcoded </a:t>
            </a:r>
            <a:r>
              <a:rPr lang="en-US" altLang="zh-CN" dirty="0" err="1"/>
              <a:t>hashcode</a:t>
            </a:r>
            <a:endParaRPr lang="en-US" altLang="zh-CN" dirty="0"/>
          </a:p>
          <a:p>
            <a:pPr lvl="2"/>
            <a:r>
              <a:rPr lang="en-US" altLang="zh-CN" dirty="0"/>
              <a:t>String matching</a:t>
            </a:r>
          </a:p>
          <a:p>
            <a:pPr lvl="1"/>
            <a:r>
              <a:rPr lang="en-US" altLang="zh-CN" dirty="0"/>
              <a:t>Detect dynamically calculated </a:t>
            </a:r>
            <a:r>
              <a:rPr lang="en-US" altLang="zh-CN" dirty="0" err="1"/>
              <a:t>hashcode</a:t>
            </a:r>
            <a:endParaRPr lang="en-US" altLang="zh-CN" dirty="0"/>
          </a:p>
          <a:p>
            <a:pPr lvl="2"/>
            <a:r>
              <a:rPr lang="en-US" altLang="zh-CN" dirty="0"/>
              <a:t>check if the app invokes specific APIs</a:t>
            </a:r>
          </a:p>
          <a:p>
            <a:pPr lvl="1"/>
            <a:r>
              <a:rPr lang="en-US" altLang="zh-CN" dirty="0"/>
              <a:t>Using data flow analysis to detect if the </a:t>
            </a:r>
            <a:r>
              <a:rPr lang="en-US" altLang="zh-CN" dirty="0" err="1"/>
              <a:t>hashcode</a:t>
            </a:r>
            <a:r>
              <a:rPr lang="en-US" altLang="zh-CN" dirty="0"/>
              <a:t> is indeed sent out through a network API</a:t>
            </a:r>
            <a:endParaRPr lang="zh-CN" altLang="en-US" dirty="0"/>
          </a:p>
        </p:txBody>
      </p:sp>
      <p:sp>
        <p:nvSpPr>
          <p:cNvPr id="4" name="内容占位符 2">
            <a:extLst>
              <a:ext uri="{FF2B5EF4-FFF2-40B4-BE49-F238E27FC236}">
                <a16:creationId xmlns:a16="http://schemas.microsoft.com/office/drawing/2014/main" id="{2979F886-A347-468D-930C-44EACAA99ECB}"/>
              </a:ext>
            </a:extLst>
          </p:cNvPr>
          <p:cNvSpPr txBox="1">
            <a:spLocks/>
          </p:cNvSpPr>
          <p:nvPr/>
        </p:nvSpPr>
        <p:spPr>
          <a:xfrm>
            <a:off x="7347381" y="1438598"/>
            <a:ext cx="4519474" cy="2478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Dataset</a:t>
            </a:r>
          </a:p>
          <a:p>
            <a:pPr lvl="1"/>
            <a:r>
              <a:rPr lang="en-US" altLang="zh-CN" dirty="0"/>
              <a:t>Filter:</a:t>
            </a:r>
          </a:p>
          <a:p>
            <a:pPr lvl="2"/>
            <a:r>
              <a:rPr lang="en-US" altLang="zh-CN" dirty="0"/>
              <a:t>Downloads &gt; 50000</a:t>
            </a:r>
          </a:p>
          <a:p>
            <a:pPr lvl="2"/>
            <a:r>
              <a:rPr lang="en-US" altLang="zh-CN" dirty="0"/>
              <a:t>2019.12~2020.02</a:t>
            </a:r>
          </a:p>
          <a:p>
            <a:pPr lvl="2"/>
            <a:r>
              <a:rPr lang="en-US" altLang="zh-CN" dirty="0"/>
              <a:t>Google Play &amp; </a:t>
            </a:r>
            <a:r>
              <a:rPr lang="en-US" altLang="zh-CN" dirty="0" err="1"/>
              <a:t>AndroidZoo</a:t>
            </a:r>
            <a:endParaRPr lang="en-US" altLang="zh-CN" dirty="0"/>
          </a:p>
          <a:p>
            <a:pPr lvl="1"/>
            <a:r>
              <a:rPr lang="en-US" altLang="zh-CN" dirty="0"/>
              <a:t>Total count: 140586 apps</a:t>
            </a:r>
          </a:p>
          <a:p>
            <a:endParaRPr lang="zh-CN" altLang="en-US" dirty="0"/>
          </a:p>
        </p:txBody>
      </p:sp>
      <p:pic>
        <p:nvPicPr>
          <p:cNvPr id="6" name="图片 5">
            <a:extLst>
              <a:ext uri="{FF2B5EF4-FFF2-40B4-BE49-F238E27FC236}">
                <a16:creationId xmlns:a16="http://schemas.microsoft.com/office/drawing/2014/main" id="{BA4CEA2F-86CF-4BEE-808B-7EB305D2C219}"/>
              </a:ext>
            </a:extLst>
          </p:cNvPr>
          <p:cNvPicPr>
            <a:picLocks noChangeAspect="1"/>
          </p:cNvPicPr>
          <p:nvPr/>
        </p:nvPicPr>
        <p:blipFill>
          <a:blip r:embed="rId2"/>
          <a:stretch>
            <a:fillRect/>
          </a:stretch>
        </p:blipFill>
        <p:spPr>
          <a:xfrm>
            <a:off x="7022237" y="3917163"/>
            <a:ext cx="5169763" cy="1093604"/>
          </a:xfrm>
          <a:prstGeom prst="rect">
            <a:avLst/>
          </a:prstGeom>
        </p:spPr>
      </p:pic>
    </p:spTree>
    <p:extLst>
      <p:ext uri="{BB962C8B-B14F-4D97-AF65-F5344CB8AC3E}">
        <p14:creationId xmlns:p14="http://schemas.microsoft.com/office/powerpoint/2010/main" val="3111638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10613F-BFF8-4EC5-AB28-EC7BF23D56C3}"/>
              </a:ext>
            </a:extLst>
          </p:cNvPr>
          <p:cNvSpPr>
            <a:spLocks noGrp="1"/>
          </p:cNvSpPr>
          <p:nvPr>
            <p:ph type="title"/>
          </p:nvPr>
        </p:nvSpPr>
        <p:spPr/>
        <p:txBody>
          <a:bodyPr/>
          <a:lstStyle/>
          <a:p>
            <a:r>
              <a:rPr lang="en-US" altLang="zh-CN" dirty="0"/>
              <a:t>Large-scale Measurement</a:t>
            </a:r>
            <a:endParaRPr lang="zh-CN" altLang="en-US" dirty="0"/>
          </a:p>
        </p:txBody>
      </p:sp>
      <p:sp>
        <p:nvSpPr>
          <p:cNvPr id="3" name="内容占位符 2">
            <a:extLst>
              <a:ext uri="{FF2B5EF4-FFF2-40B4-BE49-F238E27FC236}">
                <a16:creationId xmlns:a16="http://schemas.microsoft.com/office/drawing/2014/main" id="{0D67DD86-50A1-4A3C-9286-B8D12951165E}"/>
              </a:ext>
            </a:extLst>
          </p:cNvPr>
          <p:cNvSpPr>
            <a:spLocks noGrp="1"/>
          </p:cNvSpPr>
          <p:nvPr>
            <p:ph idx="1"/>
          </p:nvPr>
        </p:nvSpPr>
        <p:spPr/>
        <p:txBody>
          <a:bodyPr/>
          <a:lstStyle/>
          <a:p>
            <a:r>
              <a:rPr lang="en-US" altLang="zh-CN" dirty="0"/>
              <a:t>Dynamic confirmation</a:t>
            </a:r>
          </a:p>
          <a:p>
            <a:r>
              <a:rPr lang="en-US" altLang="zh-CN" dirty="0"/>
              <a:t>Steps</a:t>
            </a:r>
          </a:p>
          <a:p>
            <a:pPr lvl="1"/>
            <a:r>
              <a:rPr lang="en-US" altLang="zh-CN" dirty="0"/>
              <a:t>Reverse engineer to </a:t>
            </a:r>
            <a:r>
              <a:rPr lang="en-US" altLang="zh-CN" b="1" dirty="0"/>
              <a:t>confirm the usage of the detected APIs </a:t>
            </a:r>
            <a:r>
              <a:rPr lang="en-US" altLang="zh-CN" dirty="0"/>
              <a:t>as part of their authentication scheme</a:t>
            </a:r>
            <a:r>
              <a:rPr lang="zh-CN" altLang="en-US" dirty="0"/>
              <a:t>  </a:t>
            </a:r>
            <a:r>
              <a:rPr lang="en-US" altLang="zh-CN" dirty="0">
                <a:sym typeface="Wingdings" panose="05000000000000000000" pitchFamily="2" charset="2"/>
              </a:rPr>
              <a:t></a:t>
            </a:r>
            <a:r>
              <a:rPr lang="zh-CN" altLang="en-US" dirty="0">
                <a:sym typeface="Wingdings" panose="05000000000000000000" pitchFamily="2" charset="2"/>
              </a:rPr>
              <a:t>  </a:t>
            </a:r>
            <a:r>
              <a:rPr lang="en-US" altLang="zh-CN" b="1" dirty="0">
                <a:sym typeface="Wingdings" panose="05000000000000000000" pitchFamily="2" charset="2"/>
              </a:rPr>
              <a:t>Suspicious</a:t>
            </a:r>
          </a:p>
          <a:p>
            <a:pPr lvl="1"/>
            <a:r>
              <a:rPr lang="en-US" altLang="zh-CN" dirty="0">
                <a:sym typeface="Wingdings" panose="05000000000000000000" pitchFamily="2" charset="2"/>
              </a:rPr>
              <a:t>Instrument the app to modify the </a:t>
            </a:r>
            <a:r>
              <a:rPr lang="en-US" altLang="zh-CN" dirty="0" err="1">
                <a:sym typeface="Wingdings" panose="05000000000000000000" pitchFamily="2" charset="2"/>
              </a:rPr>
              <a:t>hashcode</a:t>
            </a:r>
            <a:r>
              <a:rPr lang="en-US" altLang="zh-CN" dirty="0">
                <a:sym typeface="Wingdings" panose="05000000000000000000" pitchFamily="2" charset="2"/>
              </a:rPr>
              <a:t> or Token and triggering its authentication procedure    </a:t>
            </a:r>
            <a:r>
              <a:rPr lang="en-US" altLang="zh-CN" b="1" dirty="0">
                <a:sym typeface="Wingdings" panose="05000000000000000000" pitchFamily="2" charset="2"/>
              </a:rPr>
              <a:t>Confirmed</a:t>
            </a:r>
          </a:p>
          <a:p>
            <a:pPr lvl="1"/>
            <a:r>
              <a:rPr lang="en-US" altLang="zh-CN" dirty="0">
                <a:sym typeface="Wingdings" panose="05000000000000000000" pitchFamily="2" charset="2"/>
              </a:rPr>
              <a:t>the backend server code logic got updated after we notified the developers of the vulnerability    </a:t>
            </a:r>
            <a:r>
              <a:rPr lang="en-US" altLang="zh-CN" b="1" dirty="0">
                <a:sym typeface="Wingdings" panose="05000000000000000000" pitchFamily="2" charset="2"/>
              </a:rPr>
              <a:t>Fixed</a:t>
            </a:r>
          </a:p>
          <a:p>
            <a:r>
              <a:rPr lang="en-US" altLang="zh-CN" dirty="0">
                <a:sym typeface="Wingdings" panose="05000000000000000000" pitchFamily="2" charset="2"/>
              </a:rPr>
              <a:t>FP of Static Analysis</a:t>
            </a:r>
          </a:p>
          <a:p>
            <a:pPr lvl="1"/>
            <a:r>
              <a:rPr lang="en-US" altLang="zh-CN" dirty="0">
                <a:sym typeface="Wingdings" panose="05000000000000000000" pitchFamily="2" charset="2"/>
              </a:rPr>
              <a:t>caused by those apps using </a:t>
            </a:r>
            <a:r>
              <a:rPr lang="en-US" altLang="zh-CN" dirty="0" err="1">
                <a:sym typeface="Wingdings" panose="05000000000000000000" pitchFamily="2" charset="2"/>
              </a:rPr>
              <a:t>hashcode</a:t>
            </a:r>
            <a:r>
              <a:rPr lang="en-US" altLang="zh-CN" dirty="0">
                <a:sym typeface="Wingdings" panose="05000000000000000000" pitchFamily="2" charset="2"/>
              </a:rPr>
              <a:t> for app integrity check</a:t>
            </a: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b="1" dirty="0"/>
          </a:p>
        </p:txBody>
      </p:sp>
    </p:spTree>
    <p:extLst>
      <p:ext uri="{BB962C8B-B14F-4D97-AF65-F5344CB8AC3E}">
        <p14:creationId xmlns:p14="http://schemas.microsoft.com/office/powerpoint/2010/main" val="3783290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A6239B-AF2C-4F46-BEB4-0D3FAD79A8DC}"/>
              </a:ext>
            </a:extLst>
          </p:cNvPr>
          <p:cNvSpPr>
            <a:spLocks noGrp="1"/>
          </p:cNvSpPr>
          <p:nvPr>
            <p:ph type="title"/>
          </p:nvPr>
        </p:nvSpPr>
        <p:spPr/>
        <p:txBody>
          <a:bodyPr/>
          <a:lstStyle/>
          <a:p>
            <a:r>
              <a:rPr lang="en-US" altLang="zh-CN" dirty="0"/>
              <a:t>Large-scale Measurement</a:t>
            </a:r>
            <a:endParaRPr lang="zh-CN" altLang="en-US" dirty="0"/>
          </a:p>
        </p:txBody>
      </p:sp>
      <p:sp>
        <p:nvSpPr>
          <p:cNvPr id="3" name="内容占位符 2">
            <a:extLst>
              <a:ext uri="{FF2B5EF4-FFF2-40B4-BE49-F238E27FC236}">
                <a16:creationId xmlns:a16="http://schemas.microsoft.com/office/drawing/2014/main" id="{E9BDD72D-2C9D-4463-BC3E-ECE6EE8E1086}"/>
              </a:ext>
            </a:extLst>
          </p:cNvPr>
          <p:cNvSpPr>
            <a:spLocks noGrp="1"/>
          </p:cNvSpPr>
          <p:nvPr>
            <p:ph idx="1"/>
          </p:nvPr>
        </p:nvSpPr>
        <p:spPr/>
        <p:txBody>
          <a:bodyPr/>
          <a:lstStyle/>
          <a:p>
            <a:r>
              <a:rPr lang="en-US" altLang="zh-CN" dirty="0"/>
              <a:t>Result</a:t>
            </a:r>
          </a:p>
          <a:p>
            <a:pPr lvl="1"/>
            <a:r>
              <a:rPr lang="en-US" altLang="zh-CN" dirty="0"/>
              <a:t>20 confirmed with more than 133 million installations</a:t>
            </a:r>
          </a:p>
          <a:p>
            <a:pPr lvl="1"/>
            <a:r>
              <a:rPr lang="en-US" altLang="zh-CN" dirty="0"/>
              <a:t>36 vulnerable apps, sharing more than 230 million installations</a:t>
            </a:r>
          </a:p>
          <a:p>
            <a:pPr lvl="1"/>
            <a:r>
              <a:rPr lang="en-US" altLang="zh-CN" dirty="0"/>
              <a:t>Some Suspicious can be Confirmed(need international phone number)</a:t>
            </a:r>
          </a:p>
          <a:p>
            <a:pPr lvl="1"/>
            <a:r>
              <a:rPr lang="en-US" altLang="zh-CN" dirty="0"/>
              <a:t>SMS token+ has no candidate because it’s a new API of Android 10</a:t>
            </a:r>
            <a:endParaRPr lang="zh-CN" altLang="en-US" dirty="0"/>
          </a:p>
        </p:txBody>
      </p:sp>
      <p:pic>
        <p:nvPicPr>
          <p:cNvPr id="7" name="图片 6">
            <a:extLst>
              <a:ext uri="{FF2B5EF4-FFF2-40B4-BE49-F238E27FC236}">
                <a16:creationId xmlns:a16="http://schemas.microsoft.com/office/drawing/2014/main" id="{DB1BFDEF-3D5E-4544-9B6B-B9D67F1CF9BF}"/>
              </a:ext>
            </a:extLst>
          </p:cNvPr>
          <p:cNvPicPr>
            <a:picLocks noChangeAspect="1"/>
          </p:cNvPicPr>
          <p:nvPr/>
        </p:nvPicPr>
        <p:blipFill>
          <a:blip r:embed="rId2"/>
          <a:stretch>
            <a:fillRect/>
          </a:stretch>
        </p:blipFill>
        <p:spPr>
          <a:xfrm>
            <a:off x="1706000" y="4219440"/>
            <a:ext cx="9028571" cy="1504762"/>
          </a:xfrm>
          <a:prstGeom prst="rect">
            <a:avLst/>
          </a:prstGeom>
        </p:spPr>
      </p:pic>
    </p:spTree>
    <p:extLst>
      <p:ext uri="{BB962C8B-B14F-4D97-AF65-F5344CB8AC3E}">
        <p14:creationId xmlns:p14="http://schemas.microsoft.com/office/powerpoint/2010/main" val="2081659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8145E-3B54-4A39-B518-8C76B0E73E31}"/>
              </a:ext>
            </a:extLst>
          </p:cNvPr>
          <p:cNvSpPr>
            <a:spLocks noGrp="1"/>
          </p:cNvSpPr>
          <p:nvPr>
            <p:ph type="title"/>
          </p:nvPr>
        </p:nvSpPr>
        <p:spPr/>
        <p:txBody>
          <a:bodyPr/>
          <a:lstStyle/>
          <a:p>
            <a:r>
              <a:rPr lang="en-US" altLang="zh-CN" dirty="0"/>
              <a:t>Case Study</a:t>
            </a:r>
            <a:endParaRPr lang="zh-CN" altLang="en-US" dirty="0"/>
          </a:p>
        </p:txBody>
      </p:sp>
      <p:sp>
        <p:nvSpPr>
          <p:cNvPr id="3" name="内容占位符 2">
            <a:extLst>
              <a:ext uri="{FF2B5EF4-FFF2-40B4-BE49-F238E27FC236}">
                <a16:creationId xmlns:a16="http://schemas.microsoft.com/office/drawing/2014/main" id="{703A20A2-3FD8-4B4B-AFA4-5FD2D41B42B5}"/>
              </a:ext>
            </a:extLst>
          </p:cNvPr>
          <p:cNvSpPr>
            <a:spLocks noGrp="1"/>
          </p:cNvSpPr>
          <p:nvPr>
            <p:ph idx="1"/>
          </p:nvPr>
        </p:nvSpPr>
        <p:spPr/>
        <p:txBody>
          <a:bodyPr/>
          <a:lstStyle/>
          <a:p>
            <a:r>
              <a:rPr lang="en-US" altLang="zh-CN" dirty="0" err="1"/>
              <a:t>KakaoTalk</a:t>
            </a:r>
            <a:endParaRPr lang="en-US" altLang="zh-CN" dirty="0"/>
          </a:p>
          <a:p>
            <a:pPr lvl="1"/>
            <a:r>
              <a:rPr lang="en-US" altLang="zh-CN" dirty="0"/>
              <a:t>Using </a:t>
            </a:r>
            <a:r>
              <a:rPr lang="en-US" altLang="zh-CN" b="1" dirty="0"/>
              <a:t>SMS Retriever</a:t>
            </a:r>
          </a:p>
          <a:p>
            <a:pPr lvl="1"/>
            <a:r>
              <a:rPr lang="en-US" altLang="zh-CN" dirty="0"/>
              <a:t>used by 93% of the smartphone owners in South Korea</a:t>
            </a:r>
          </a:p>
          <a:p>
            <a:r>
              <a:rPr lang="en-US" altLang="zh-CN" dirty="0"/>
              <a:t>Attack steps</a:t>
            </a:r>
          </a:p>
          <a:p>
            <a:pPr marL="914400" lvl="1" indent="-457200">
              <a:buFont typeface="+mj-lt"/>
              <a:buAutoNum type="arabicPeriod"/>
            </a:pPr>
            <a:r>
              <a:rPr lang="en-US" altLang="zh-CN" dirty="0"/>
              <a:t>Malicious app in victim’s device invoke </a:t>
            </a:r>
            <a:r>
              <a:rPr lang="en-US" altLang="zh-CN" b="1" dirty="0"/>
              <a:t>SMS Retriever</a:t>
            </a:r>
          </a:p>
          <a:p>
            <a:pPr marL="914400" lvl="1" indent="-457200">
              <a:buFont typeface="+mj-lt"/>
              <a:buAutoNum type="arabicPeriod"/>
            </a:pPr>
            <a:r>
              <a:rPr lang="en-US" altLang="zh-CN" dirty="0"/>
              <a:t>On attacker’s device, sign up </a:t>
            </a:r>
            <a:r>
              <a:rPr lang="en-US" altLang="zh-CN" dirty="0" err="1"/>
              <a:t>KakaoTalk</a:t>
            </a:r>
            <a:r>
              <a:rPr lang="en-US" altLang="zh-CN" dirty="0"/>
              <a:t> using victims phone number</a:t>
            </a:r>
          </a:p>
          <a:p>
            <a:pPr marL="914400" lvl="1" indent="-457200">
              <a:buFont typeface="+mj-lt"/>
              <a:buAutoNum type="arabicPeriod"/>
            </a:pPr>
            <a:r>
              <a:rPr lang="en-US" altLang="zh-CN" dirty="0"/>
              <a:t>Change the </a:t>
            </a:r>
            <a:r>
              <a:rPr lang="en-US" altLang="zh-CN" dirty="0" err="1"/>
              <a:t>hashcode</a:t>
            </a:r>
            <a:r>
              <a:rPr lang="en-US" altLang="zh-CN" dirty="0"/>
              <a:t> to be sent to server with malicious </a:t>
            </a:r>
            <a:r>
              <a:rPr lang="en-US" altLang="zh-CN" dirty="0" err="1"/>
              <a:t>hashcode</a:t>
            </a:r>
            <a:endParaRPr lang="en-US" altLang="zh-CN" dirty="0"/>
          </a:p>
          <a:p>
            <a:pPr marL="914400" lvl="1" indent="-457200">
              <a:buFont typeface="+mj-lt"/>
              <a:buAutoNum type="arabicPeriod"/>
            </a:pPr>
            <a:r>
              <a:rPr lang="en-US" altLang="zh-CN" dirty="0"/>
              <a:t>Server send SMS OPT with malicious </a:t>
            </a:r>
            <a:r>
              <a:rPr lang="en-US" altLang="zh-CN" dirty="0" err="1"/>
              <a:t>hashcode</a:t>
            </a:r>
            <a:r>
              <a:rPr lang="en-US" altLang="zh-CN" dirty="0"/>
              <a:t> to victim’s device</a:t>
            </a:r>
          </a:p>
          <a:p>
            <a:pPr marL="914400" lvl="1" indent="-457200">
              <a:buFont typeface="+mj-lt"/>
              <a:buAutoNum type="arabicPeriod"/>
            </a:pPr>
            <a:r>
              <a:rPr lang="en-US" altLang="zh-CN" dirty="0"/>
              <a:t>On the victim’s device, OS deliver SMS OTP to the malicious app </a:t>
            </a:r>
          </a:p>
          <a:p>
            <a:pPr marL="914400" lvl="1" indent="-457200">
              <a:buFont typeface="+mj-lt"/>
              <a:buAutoNum type="arabicPeriod"/>
            </a:pPr>
            <a:r>
              <a:rPr lang="en-US" altLang="zh-CN" dirty="0"/>
              <a:t>Malicious app send the SMS OTP to attacker’s server by Internet</a:t>
            </a:r>
          </a:p>
        </p:txBody>
      </p:sp>
    </p:spTree>
    <p:extLst>
      <p:ext uri="{BB962C8B-B14F-4D97-AF65-F5344CB8AC3E}">
        <p14:creationId xmlns:p14="http://schemas.microsoft.com/office/powerpoint/2010/main" val="1125061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41F5B0-D124-4E70-89B8-C5E4E4F2D2DC}"/>
              </a:ext>
            </a:extLst>
          </p:cNvPr>
          <p:cNvSpPr>
            <a:spLocks noGrp="1"/>
          </p:cNvSpPr>
          <p:nvPr>
            <p:ph type="title"/>
          </p:nvPr>
        </p:nvSpPr>
        <p:spPr/>
        <p:txBody>
          <a:bodyPr/>
          <a:lstStyle/>
          <a:p>
            <a:r>
              <a:rPr lang="en-US" altLang="zh-CN" dirty="0"/>
              <a:t>Case Study</a:t>
            </a:r>
            <a:endParaRPr lang="zh-CN" altLang="en-US" dirty="0"/>
          </a:p>
        </p:txBody>
      </p:sp>
      <p:sp>
        <p:nvSpPr>
          <p:cNvPr id="3" name="内容占位符 2">
            <a:extLst>
              <a:ext uri="{FF2B5EF4-FFF2-40B4-BE49-F238E27FC236}">
                <a16:creationId xmlns:a16="http://schemas.microsoft.com/office/drawing/2014/main" id="{22A35ADB-3702-4798-AC37-4DFA88925719}"/>
              </a:ext>
            </a:extLst>
          </p:cNvPr>
          <p:cNvSpPr>
            <a:spLocks noGrp="1"/>
          </p:cNvSpPr>
          <p:nvPr>
            <p:ph idx="1"/>
          </p:nvPr>
        </p:nvSpPr>
        <p:spPr/>
        <p:txBody>
          <a:bodyPr>
            <a:normAutofit/>
          </a:bodyPr>
          <a:lstStyle/>
          <a:p>
            <a:r>
              <a:rPr lang="en-US" altLang="zh-CN" dirty="0"/>
              <a:t>Telegram</a:t>
            </a:r>
          </a:p>
          <a:p>
            <a:pPr lvl="1"/>
            <a:r>
              <a:rPr lang="en-US" altLang="zh-CN" dirty="0"/>
              <a:t>has more than 100 million downloads in the Google Play</a:t>
            </a:r>
          </a:p>
          <a:p>
            <a:pPr lvl="1"/>
            <a:r>
              <a:rPr lang="en-US" altLang="zh-CN" dirty="0"/>
              <a:t>Using </a:t>
            </a:r>
            <a:r>
              <a:rPr lang="en-US" altLang="zh-CN" b="1" dirty="0"/>
              <a:t>SMS Token </a:t>
            </a:r>
            <a:r>
              <a:rPr lang="en-US" altLang="zh-CN" dirty="0"/>
              <a:t>API</a:t>
            </a:r>
            <a:endParaRPr lang="en-US" altLang="zh-CN" b="1" dirty="0"/>
          </a:p>
          <a:p>
            <a:r>
              <a:rPr lang="en-US" altLang="zh-CN" dirty="0"/>
              <a:t>Sinch Library</a:t>
            </a:r>
          </a:p>
          <a:p>
            <a:pPr lvl="1"/>
            <a:r>
              <a:rPr lang="en-US" altLang="zh-CN" dirty="0"/>
              <a:t>an Android authentication library, targeting Android apps’ developers</a:t>
            </a:r>
          </a:p>
          <a:p>
            <a:pPr lvl="1"/>
            <a:r>
              <a:rPr lang="en-US" altLang="zh-CN" dirty="0"/>
              <a:t>uses the vulnerable SMS Token mechanism </a:t>
            </a:r>
          </a:p>
          <a:p>
            <a:pPr lvl="1"/>
            <a:r>
              <a:rPr lang="en-US" altLang="zh-CN" dirty="0"/>
              <a:t>uses the SMS Retriever mechanism in a vulnerable way</a:t>
            </a:r>
          </a:p>
          <a:p>
            <a:pPr lvl="1"/>
            <a:r>
              <a:rPr lang="en-US" altLang="zh-CN" dirty="0"/>
              <a:t>explicitly instructs developers to insert their hardcoded </a:t>
            </a:r>
            <a:r>
              <a:rPr lang="en-US" altLang="zh-CN" dirty="0" err="1"/>
              <a:t>hashcode</a:t>
            </a:r>
            <a:endParaRPr lang="en-US" altLang="zh-CN" dirty="0"/>
          </a:p>
          <a:p>
            <a:r>
              <a:rPr lang="en-US" altLang="zh-CN" dirty="0"/>
              <a:t>Telegram, </a:t>
            </a:r>
            <a:r>
              <a:rPr lang="en-US" altLang="zh-CN" dirty="0" err="1"/>
              <a:t>KakaoTalk</a:t>
            </a:r>
            <a:r>
              <a:rPr lang="zh-CN" altLang="en-US" dirty="0"/>
              <a:t> </a:t>
            </a:r>
            <a:r>
              <a:rPr lang="en-US" altLang="zh-CN" dirty="0"/>
              <a:t>fixed; Sinch Library not</a:t>
            </a:r>
            <a:r>
              <a:rPr lang="zh-CN" altLang="en-US" dirty="0"/>
              <a:t> </a:t>
            </a:r>
            <a:r>
              <a:rPr lang="en-US" altLang="zh-CN" dirty="0"/>
              <a:t>yet</a:t>
            </a:r>
          </a:p>
        </p:txBody>
      </p:sp>
    </p:spTree>
    <p:extLst>
      <p:ext uri="{BB962C8B-B14F-4D97-AF65-F5344CB8AC3E}">
        <p14:creationId xmlns:p14="http://schemas.microsoft.com/office/powerpoint/2010/main" val="258101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E0319-AF46-416D-990B-D7E5CC064E08}"/>
              </a:ext>
            </a:extLst>
          </p:cNvPr>
          <p:cNvSpPr>
            <a:spLocks noGrp="1"/>
          </p:cNvSpPr>
          <p:nvPr>
            <p:ph type="title"/>
          </p:nvPr>
        </p:nvSpPr>
        <p:spPr/>
        <p:txBody>
          <a:bodyPr/>
          <a:lstStyle/>
          <a:p>
            <a:r>
              <a:rPr lang="en-US" altLang="zh-CN" dirty="0"/>
              <a:t>Mitigation Strategies</a:t>
            </a:r>
            <a:endParaRPr lang="zh-CN" altLang="en-US" dirty="0"/>
          </a:p>
        </p:txBody>
      </p:sp>
      <p:sp>
        <p:nvSpPr>
          <p:cNvPr id="3" name="内容占位符 2">
            <a:extLst>
              <a:ext uri="{FF2B5EF4-FFF2-40B4-BE49-F238E27FC236}">
                <a16:creationId xmlns:a16="http://schemas.microsoft.com/office/drawing/2014/main" id="{FD11E1A8-80FF-4A0A-829B-53A985FC0A3A}"/>
              </a:ext>
            </a:extLst>
          </p:cNvPr>
          <p:cNvSpPr>
            <a:spLocks noGrp="1"/>
          </p:cNvSpPr>
          <p:nvPr>
            <p:ph idx="1"/>
          </p:nvPr>
        </p:nvSpPr>
        <p:spPr/>
        <p:txBody>
          <a:bodyPr>
            <a:normAutofit/>
          </a:bodyPr>
          <a:lstStyle/>
          <a:p>
            <a:r>
              <a:rPr lang="en-US" altLang="zh-CN" dirty="0"/>
              <a:t>Ideal properties</a:t>
            </a:r>
          </a:p>
          <a:p>
            <a:pPr lvl="1"/>
            <a:r>
              <a:rPr lang="en-US" altLang="zh-CN" dirty="0"/>
              <a:t>The OTP-carrying SMS should be automatically forwarded to the appropriate app (no manual insertion)(</a:t>
            </a:r>
            <a:r>
              <a:rPr lang="en-US" altLang="zh-CN" b="1" dirty="0"/>
              <a:t>W1</a:t>
            </a:r>
            <a:r>
              <a:rPr lang="en-US" altLang="zh-CN" dirty="0"/>
              <a:t>)</a:t>
            </a:r>
          </a:p>
          <a:p>
            <a:pPr lvl="1"/>
            <a:r>
              <a:rPr lang="en-US" altLang="zh-CN" dirty="0"/>
              <a:t>The SMS should only be delivered to the proper app using an SMS Retriever-like method(</a:t>
            </a:r>
            <a:r>
              <a:rPr lang="en-US" altLang="zh-CN" b="1" dirty="0"/>
              <a:t>W6,7</a:t>
            </a:r>
            <a:r>
              <a:rPr lang="en-US" altLang="zh-CN" dirty="0"/>
              <a:t>)</a:t>
            </a:r>
          </a:p>
          <a:p>
            <a:pPr lvl="1"/>
            <a:r>
              <a:rPr lang="en-US" altLang="zh-CN" dirty="0"/>
              <a:t>It should have appropriate documentation (</a:t>
            </a:r>
            <a:r>
              <a:rPr lang="en-US" altLang="zh-CN" b="1" dirty="0"/>
              <a:t>W5</a:t>
            </a:r>
            <a:r>
              <a:rPr lang="en-US" altLang="zh-CN" dirty="0"/>
              <a:t>) and use proper crypto (</a:t>
            </a:r>
            <a:r>
              <a:rPr lang="en-US" altLang="zh-CN" b="1" dirty="0"/>
              <a:t>W9</a:t>
            </a:r>
            <a:r>
              <a:rPr lang="en-US" altLang="zh-CN" dirty="0"/>
              <a:t>);</a:t>
            </a:r>
          </a:p>
          <a:p>
            <a:pPr lvl="1"/>
            <a:r>
              <a:rPr lang="en-US" altLang="zh-CN" dirty="0"/>
              <a:t>An OTP-carrying SMS should never reach the SMS inbox (</a:t>
            </a:r>
            <a:r>
              <a:rPr lang="en-US" altLang="zh-CN" b="1" dirty="0"/>
              <a:t>W2~4, W8</a:t>
            </a:r>
            <a:r>
              <a:rPr lang="en-US" altLang="zh-CN" dirty="0"/>
              <a:t>)</a:t>
            </a:r>
          </a:p>
          <a:p>
            <a:pPr lvl="1"/>
            <a:r>
              <a:rPr lang="en-US" altLang="zh-CN" dirty="0"/>
              <a:t>The user should be able to see the received messages</a:t>
            </a:r>
          </a:p>
          <a:p>
            <a:pPr lvl="1"/>
            <a:r>
              <a:rPr lang="en-US" altLang="zh-CN" dirty="0"/>
              <a:t>It should be easily usable by existing apps on existing mobile devices.</a:t>
            </a:r>
            <a:endParaRPr lang="zh-CN" altLang="en-US" dirty="0"/>
          </a:p>
        </p:txBody>
      </p:sp>
    </p:spTree>
    <p:extLst>
      <p:ext uri="{BB962C8B-B14F-4D97-AF65-F5344CB8AC3E}">
        <p14:creationId xmlns:p14="http://schemas.microsoft.com/office/powerpoint/2010/main" val="384010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B30C90-1FAC-424C-B69F-413891F790D0}"/>
              </a:ext>
            </a:extLst>
          </p:cNvPr>
          <p:cNvSpPr>
            <a:spLocks noGrp="1"/>
          </p:cNvSpPr>
          <p:nvPr>
            <p:ph type="title"/>
          </p:nvPr>
        </p:nvSpPr>
        <p:spPr/>
        <p:txBody>
          <a:bodyPr/>
          <a:lstStyle/>
          <a:p>
            <a:r>
              <a:rPr lang="en-US" altLang="zh-CN" dirty="0"/>
              <a:t>Mitigation Strategies</a:t>
            </a:r>
            <a:endParaRPr lang="zh-CN" altLang="en-US" dirty="0"/>
          </a:p>
        </p:txBody>
      </p:sp>
      <p:sp>
        <p:nvSpPr>
          <p:cNvPr id="3" name="内容占位符 2">
            <a:extLst>
              <a:ext uri="{FF2B5EF4-FFF2-40B4-BE49-F238E27FC236}">
                <a16:creationId xmlns:a16="http://schemas.microsoft.com/office/drawing/2014/main" id="{BCBCFBCA-1EE8-4A2B-A5DD-7B233736B45A}"/>
              </a:ext>
            </a:extLst>
          </p:cNvPr>
          <p:cNvSpPr>
            <a:spLocks noGrp="1"/>
          </p:cNvSpPr>
          <p:nvPr>
            <p:ph idx="1"/>
          </p:nvPr>
        </p:nvSpPr>
        <p:spPr/>
        <p:txBody>
          <a:bodyPr>
            <a:normAutofit/>
          </a:bodyPr>
          <a:lstStyle/>
          <a:p>
            <a:r>
              <a:rPr lang="en-US" altLang="zh-CN" dirty="0"/>
              <a:t>Our proposal similarly as </a:t>
            </a:r>
            <a:r>
              <a:rPr lang="en-US" altLang="zh-CN" b="1" dirty="0"/>
              <a:t>SMS Retriever </a:t>
            </a:r>
            <a:r>
              <a:rPr lang="en-US" altLang="zh-CN" dirty="0"/>
              <a:t>with modifications(</a:t>
            </a:r>
            <a:r>
              <a:rPr lang="en-US" altLang="zh-CN" b="1" dirty="0"/>
              <a:t>W6</a:t>
            </a:r>
            <a:r>
              <a:rPr lang="en-US" altLang="zh-CN" dirty="0"/>
              <a:t>)</a:t>
            </a:r>
            <a:endParaRPr lang="en-US" altLang="zh-CN" b="1" dirty="0"/>
          </a:p>
          <a:p>
            <a:pPr marL="914400" lvl="1" indent="-457200">
              <a:buFont typeface="+mj-lt"/>
              <a:buAutoNum type="arabicPeriod"/>
            </a:pPr>
            <a:r>
              <a:rPr lang="en-US" altLang="zh-CN" dirty="0"/>
              <a:t>SMS OTP messages using this API must start with a precise prefix (e.g., “&lt;OTP &gt;”)</a:t>
            </a:r>
          </a:p>
          <a:p>
            <a:pPr marL="914400" lvl="1" indent="-457200">
              <a:buFont typeface="+mj-lt"/>
              <a:buAutoNum type="arabicPeriod"/>
            </a:pPr>
            <a:r>
              <a:rPr lang="en-US" altLang="zh-CN" dirty="0"/>
              <a:t>Messages starting with the specific prefix, under no circumstances, are delivered to the SMS inbox(</a:t>
            </a:r>
            <a:r>
              <a:rPr lang="en-US" altLang="zh-CN" b="1" dirty="0"/>
              <a:t>W8</a:t>
            </a:r>
            <a:r>
              <a:rPr lang="en-US" altLang="zh-CN" dirty="0"/>
              <a:t>)</a:t>
            </a:r>
          </a:p>
          <a:p>
            <a:pPr marL="914400" lvl="1" indent="-457200">
              <a:buFont typeface="+mj-lt"/>
              <a:buAutoNum type="arabicPeriod"/>
            </a:pPr>
            <a:r>
              <a:rPr lang="en-US" altLang="zh-CN" dirty="0"/>
              <a:t>Messages starting with the specific prefix can be visualized by the user using a dedicated system app.</a:t>
            </a:r>
          </a:p>
          <a:p>
            <a:pPr marL="914400" lvl="1" indent="-457200">
              <a:buFont typeface="+mj-lt"/>
              <a:buAutoNum type="arabicPeriod"/>
            </a:pPr>
            <a:r>
              <a:rPr lang="en-US" altLang="zh-CN" dirty="0"/>
              <a:t>Messages are delivered to the app whose </a:t>
            </a:r>
            <a:r>
              <a:rPr lang="en-US" altLang="zh-CN" dirty="0" err="1"/>
              <a:t>hashcode</a:t>
            </a:r>
            <a:r>
              <a:rPr lang="en-US" altLang="zh-CN" dirty="0"/>
              <a:t> is contained in the message itself.(</a:t>
            </a:r>
            <a:r>
              <a:rPr lang="en-US" altLang="zh-CN" b="1" dirty="0"/>
              <a:t>W1</a:t>
            </a:r>
            <a:r>
              <a:rPr lang="en-US" altLang="zh-CN" dirty="0"/>
              <a:t>)</a:t>
            </a:r>
          </a:p>
          <a:p>
            <a:pPr marL="914400" lvl="1" indent="-457200">
              <a:buFont typeface="+mj-lt"/>
              <a:buAutoNum type="arabicPeriod"/>
            </a:pPr>
            <a:r>
              <a:rPr lang="en-US" altLang="zh-CN" dirty="0"/>
              <a:t>The </a:t>
            </a:r>
            <a:r>
              <a:rPr lang="en-US" altLang="zh-CN" dirty="0" err="1"/>
              <a:t>hashcode</a:t>
            </a:r>
            <a:r>
              <a:rPr lang="en-US" altLang="zh-CN" dirty="0"/>
              <a:t> is computed as in the current SMS Retriever API, but its length is truncated to 38 base64 characters instead of 11(</a:t>
            </a:r>
            <a:r>
              <a:rPr lang="en-US" altLang="zh-CN" b="1" dirty="0"/>
              <a:t>W9</a:t>
            </a:r>
            <a:r>
              <a:rPr lang="en-US" altLang="zh-CN" dirty="0"/>
              <a:t>)</a:t>
            </a:r>
            <a:endParaRPr lang="zh-CN" altLang="en-US" dirty="0"/>
          </a:p>
        </p:txBody>
      </p:sp>
    </p:spTree>
    <p:extLst>
      <p:ext uri="{BB962C8B-B14F-4D97-AF65-F5344CB8AC3E}">
        <p14:creationId xmlns:p14="http://schemas.microsoft.com/office/powerpoint/2010/main" val="342036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79825D-532C-48CF-A832-6D19875EFD48}"/>
              </a:ext>
            </a:extLst>
          </p:cNvPr>
          <p:cNvSpPr>
            <a:spLocks noGrp="1"/>
          </p:cNvSpPr>
          <p:nvPr>
            <p:ph type="title"/>
          </p:nvPr>
        </p:nvSpPr>
        <p:spPr/>
        <p:txBody>
          <a:bodyPr/>
          <a:lstStyle/>
          <a:p>
            <a:r>
              <a:rPr lang="en-US" altLang="zh-CN" dirty="0"/>
              <a:t>Contribution</a:t>
            </a:r>
            <a:endParaRPr lang="zh-CN" altLang="en-US" dirty="0"/>
          </a:p>
        </p:txBody>
      </p:sp>
      <p:sp>
        <p:nvSpPr>
          <p:cNvPr id="3" name="内容占位符 2">
            <a:extLst>
              <a:ext uri="{FF2B5EF4-FFF2-40B4-BE49-F238E27FC236}">
                <a16:creationId xmlns:a16="http://schemas.microsoft.com/office/drawing/2014/main" id="{56585FAF-5D52-4473-8221-882B0D57AD75}"/>
              </a:ext>
            </a:extLst>
          </p:cNvPr>
          <p:cNvSpPr>
            <a:spLocks noGrp="1"/>
          </p:cNvSpPr>
          <p:nvPr>
            <p:ph idx="1"/>
          </p:nvPr>
        </p:nvSpPr>
        <p:spPr/>
        <p:txBody>
          <a:bodyPr/>
          <a:lstStyle/>
          <a:p>
            <a:pPr marL="514350" indent="-514350">
              <a:buFont typeface="+mj-lt"/>
              <a:buAutoNum type="arabicPeriod"/>
            </a:pPr>
            <a:r>
              <a:rPr lang="en-US" altLang="zh-CN" b="1" dirty="0"/>
              <a:t>Systematize how</a:t>
            </a:r>
            <a:r>
              <a:rPr lang="en-US" altLang="zh-CN" dirty="0"/>
              <a:t> the </a:t>
            </a:r>
            <a:r>
              <a:rPr lang="en-US" altLang="zh-CN" b="1" dirty="0"/>
              <a:t>different mechanisms </a:t>
            </a:r>
            <a:r>
              <a:rPr lang="en-US" altLang="zh-CN" dirty="0"/>
              <a:t>offered by the mobile operating system to implement SMS-based authentication </a:t>
            </a:r>
            <a:r>
              <a:rPr lang="en-US" altLang="zh-CN" b="1" dirty="0"/>
              <a:t>can be attacked</a:t>
            </a:r>
          </a:p>
          <a:p>
            <a:pPr marL="514350" indent="-514350">
              <a:buFont typeface="+mj-lt"/>
              <a:buAutoNum type="arabicPeriod"/>
            </a:pPr>
            <a:r>
              <a:rPr lang="en-US" altLang="zh-CN" dirty="0"/>
              <a:t>Perform a user study and a large-scale automated study to </a:t>
            </a:r>
            <a:r>
              <a:rPr lang="en-US" altLang="zh-CN" b="1" dirty="0"/>
              <a:t>show the impact</a:t>
            </a:r>
            <a:r>
              <a:rPr lang="en-US" altLang="zh-CN" dirty="0"/>
              <a:t> of these attacks in practice</a:t>
            </a:r>
          </a:p>
          <a:p>
            <a:pPr marL="514350" indent="-514350">
              <a:buFont typeface="+mj-lt"/>
              <a:buAutoNum type="arabicPeriod"/>
            </a:pPr>
            <a:r>
              <a:rPr lang="en-US" altLang="zh-CN" b="1" dirty="0"/>
              <a:t>Propose improvements and modifications to the APIs </a:t>
            </a:r>
            <a:r>
              <a:rPr lang="en-US" altLang="zh-CN" dirty="0"/>
              <a:t>currently available in mobile operating systems to implement SMS-based authentication</a:t>
            </a:r>
          </a:p>
          <a:p>
            <a:endParaRPr lang="zh-CN" altLang="en-US" dirty="0"/>
          </a:p>
        </p:txBody>
      </p:sp>
    </p:spTree>
    <p:extLst>
      <p:ext uri="{BB962C8B-B14F-4D97-AF65-F5344CB8AC3E}">
        <p14:creationId xmlns:p14="http://schemas.microsoft.com/office/powerpoint/2010/main" val="64975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AFA7D6-E07A-4C7E-B00C-938DFB705581}"/>
              </a:ext>
            </a:extLst>
          </p:cNvPr>
          <p:cNvSpPr>
            <a:spLocks noGrp="1"/>
          </p:cNvSpPr>
          <p:nvPr>
            <p:ph type="title"/>
          </p:nvPr>
        </p:nvSpPr>
        <p:spPr/>
        <p:txBody>
          <a:bodyPr/>
          <a:lstStyle/>
          <a:p>
            <a:r>
              <a:rPr lang="en-US" altLang="zh-CN" dirty="0"/>
              <a:t>Threat Model</a:t>
            </a:r>
            <a:endParaRPr lang="zh-CN" altLang="en-US" dirty="0"/>
          </a:p>
        </p:txBody>
      </p:sp>
      <p:sp>
        <p:nvSpPr>
          <p:cNvPr id="3" name="内容占位符 2">
            <a:extLst>
              <a:ext uri="{FF2B5EF4-FFF2-40B4-BE49-F238E27FC236}">
                <a16:creationId xmlns:a16="http://schemas.microsoft.com/office/drawing/2014/main" id="{A207B65A-9E4F-45E7-8A8E-14198AB63766}"/>
              </a:ext>
            </a:extLst>
          </p:cNvPr>
          <p:cNvSpPr>
            <a:spLocks noGrp="1"/>
          </p:cNvSpPr>
          <p:nvPr>
            <p:ph idx="1"/>
          </p:nvPr>
        </p:nvSpPr>
        <p:spPr/>
        <p:txBody>
          <a:bodyPr/>
          <a:lstStyle/>
          <a:p>
            <a:r>
              <a:rPr lang="en-US" altLang="zh-CN" dirty="0"/>
              <a:t>Attacker model and capabilities</a:t>
            </a:r>
          </a:p>
          <a:p>
            <a:pPr lvl="1"/>
            <a:r>
              <a:rPr lang="en-US" altLang="zh-CN" dirty="0"/>
              <a:t>Local attack:</a:t>
            </a:r>
            <a:r>
              <a:rPr lang="zh-CN" altLang="en-US" dirty="0"/>
              <a:t> </a:t>
            </a:r>
            <a:r>
              <a:rPr lang="en-US" altLang="zh-CN" dirty="0"/>
              <a:t>malicious installed in victim’s device</a:t>
            </a:r>
          </a:p>
          <a:p>
            <a:pPr lvl="1"/>
            <a:r>
              <a:rPr lang="en-US" altLang="zh-CN" dirty="0"/>
              <a:t>Internet permission</a:t>
            </a:r>
          </a:p>
          <a:p>
            <a:pPr lvl="1"/>
            <a:r>
              <a:rPr lang="en-US" altLang="zh-CN" dirty="0"/>
              <a:t>knows the phone number of the victim</a:t>
            </a:r>
          </a:p>
          <a:p>
            <a:pPr lvl="2"/>
            <a:r>
              <a:rPr lang="en-US" altLang="zh-CN" dirty="0"/>
              <a:t>Attacks not to be used in largescale, but targeted attacks</a:t>
            </a:r>
          </a:p>
          <a:p>
            <a:r>
              <a:rPr lang="en-US" altLang="zh-CN" dirty="0"/>
              <a:t>Assumptions on OS integrity</a:t>
            </a:r>
          </a:p>
          <a:p>
            <a:pPr lvl="1"/>
            <a:r>
              <a:rPr lang="en-US" altLang="zh-CN" dirty="0"/>
              <a:t>OS is not compromised</a:t>
            </a:r>
          </a:p>
          <a:p>
            <a:pPr lvl="2"/>
            <a:r>
              <a:rPr lang="en-US" altLang="zh-CN" dirty="0"/>
              <a:t>app isolation and permissions are properly enforced</a:t>
            </a:r>
          </a:p>
          <a:p>
            <a:pPr lvl="1"/>
            <a:r>
              <a:rPr lang="en-US" altLang="zh-CN" dirty="0"/>
              <a:t>secure Inter-process-communication (IPC) channel</a:t>
            </a:r>
          </a:p>
          <a:p>
            <a:pPr lvl="1"/>
            <a:r>
              <a:rPr lang="en-US" altLang="zh-CN" dirty="0"/>
              <a:t>consider out-of-scope UI-based attacks</a:t>
            </a:r>
          </a:p>
        </p:txBody>
      </p:sp>
    </p:spTree>
    <p:extLst>
      <p:ext uri="{BB962C8B-B14F-4D97-AF65-F5344CB8AC3E}">
        <p14:creationId xmlns:p14="http://schemas.microsoft.com/office/powerpoint/2010/main" val="2890573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B6193A8-EDA3-4A6F-B445-FDB5746EF85C}"/>
              </a:ext>
            </a:extLst>
          </p:cNvPr>
          <p:cNvPicPr>
            <a:picLocks noChangeAspect="1"/>
          </p:cNvPicPr>
          <p:nvPr/>
        </p:nvPicPr>
        <p:blipFill>
          <a:blip r:embed="rId3"/>
          <a:stretch>
            <a:fillRect/>
          </a:stretch>
        </p:blipFill>
        <p:spPr>
          <a:xfrm>
            <a:off x="6320902" y="2162248"/>
            <a:ext cx="5871098" cy="3842074"/>
          </a:xfrm>
          <a:prstGeom prst="rect">
            <a:avLst/>
          </a:prstGeom>
        </p:spPr>
      </p:pic>
      <p:sp>
        <p:nvSpPr>
          <p:cNvPr id="2" name="标题 1">
            <a:extLst>
              <a:ext uri="{FF2B5EF4-FFF2-40B4-BE49-F238E27FC236}">
                <a16:creationId xmlns:a16="http://schemas.microsoft.com/office/drawing/2014/main" id="{13CF6E1B-A4B6-416A-9F6C-710147ACAE29}"/>
              </a:ext>
            </a:extLst>
          </p:cNvPr>
          <p:cNvSpPr>
            <a:spLocks noGrp="1"/>
          </p:cNvSpPr>
          <p:nvPr>
            <p:ph type="title"/>
          </p:nvPr>
        </p:nvSpPr>
        <p:spPr/>
        <p:txBody>
          <a:bodyPr/>
          <a:lstStyle/>
          <a:p>
            <a:r>
              <a:rPr lang="en-US" altLang="zh-CN" dirty="0"/>
              <a:t>SMS 1FA OTP Schemes</a:t>
            </a:r>
            <a:endParaRPr lang="zh-CN" altLang="en-US" dirty="0"/>
          </a:p>
        </p:txBody>
      </p:sp>
      <p:sp>
        <p:nvSpPr>
          <p:cNvPr id="3" name="内容占位符 2">
            <a:extLst>
              <a:ext uri="{FF2B5EF4-FFF2-40B4-BE49-F238E27FC236}">
                <a16:creationId xmlns:a16="http://schemas.microsoft.com/office/drawing/2014/main" id="{2889EA8A-3BA2-4681-9CE6-3D5DC43C7625}"/>
              </a:ext>
            </a:extLst>
          </p:cNvPr>
          <p:cNvSpPr>
            <a:spLocks noGrp="1"/>
          </p:cNvSpPr>
          <p:nvPr>
            <p:ph idx="1"/>
          </p:nvPr>
        </p:nvSpPr>
        <p:spPr>
          <a:xfrm>
            <a:off x="838200" y="1825625"/>
            <a:ext cx="6769963" cy="4351338"/>
          </a:xfrm>
        </p:spPr>
        <p:txBody>
          <a:bodyPr/>
          <a:lstStyle/>
          <a:p>
            <a:r>
              <a:rPr lang="en-US" altLang="zh-CN" dirty="0"/>
              <a:t>Security Properties</a:t>
            </a:r>
          </a:p>
          <a:p>
            <a:pPr lvl="1"/>
            <a:r>
              <a:rPr lang="en-US" altLang="zh-CN" dirty="0"/>
              <a:t>OTP needs to have enough entropy</a:t>
            </a:r>
          </a:p>
          <a:p>
            <a:pPr lvl="1"/>
            <a:r>
              <a:rPr lang="en-US" altLang="zh-CN" dirty="0"/>
              <a:t>OTP needs to be verified</a:t>
            </a:r>
          </a:p>
          <a:p>
            <a:pPr lvl="1"/>
            <a:r>
              <a:rPr lang="en-US" altLang="zh-CN" dirty="0"/>
              <a:t>Retry attempts limitation</a:t>
            </a:r>
          </a:p>
          <a:p>
            <a:pPr lvl="1"/>
            <a:r>
              <a:rPr lang="en-US" altLang="zh-CN" dirty="0"/>
              <a:t>……</a:t>
            </a:r>
          </a:p>
          <a:p>
            <a:pPr lvl="1"/>
            <a:endParaRPr lang="en-US" altLang="zh-CN" dirty="0"/>
          </a:p>
          <a:p>
            <a:r>
              <a:rPr lang="en-US" altLang="zh-CN" dirty="0"/>
              <a:t>This paper:</a:t>
            </a:r>
          </a:p>
          <a:p>
            <a:pPr lvl="1"/>
            <a:r>
              <a:rPr lang="en-US" altLang="zh-CN" dirty="0"/>
              <a:t>Assume all security properties satisfied</a:t>
            </a:r>
          </a:p>
          <a:p>
            <a:pPr lvl="1"/>
            <a:r>
              <a:rPr lang="en-US" altLang="zh-CN" dirty="0"/>
              <a:t>Focus on step 3</a:t>
            </a:r>
          </a:p>
          <a:p>
            <a:pPr lvl="2"/>
            <a:r>
              <a:rPr lang="en-US" altLang="zh-CN" dirty="0"/>
              <a:t>Steal the OTP</a:t>
            </a:r>
            <a:endParaRPr lang="zh-CN" altLang="en-US" dirty="0"/>
          </a:p>
        </p:txBody>
      </p:sp>
    </p:spTree>
    <p:extLst>
      <p:ext uri="{BB962C8B-B14F-4D97-AF65-F5344CB8AC3E}">
        <p14:creationId xmlns:p14="http://schemas.microsoft.com/office/powerpoint/2010/main" val="2489305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BC780-F309-4AF4-B1D2-0601828E3648}"/>
              </a:ext>
            </a:extLst>
          </p:cNvPr>
          <p:cNvSpPr>
            <a:spLocks noGrp="1"/>
          </p:cNvSpPr>
          <p:nvPr>
            <p:ph type="title"/>
          </p:nvPr>
        </p:nvSpPr>
        <p:spPr/>
        <p:txBody>
          <a:bodyPr/>
          <a:lstStyle/>
          <a:p>
            <a:r>
              <a:rPr lang="en-US" altLang="zh-CN" dirty="0"/>
              <a:t>End-to-end Attack Scenario</a:t>
            </a:r>
            <a:endParaRPr lang="zh-CN" altLang="en-US" dirty="0"/>
          </a:p>
        </p:txBody>
      </p:sp>
      <p:sp>
        <p:nvSpPr>
          <p:cNvPr id="3" name="内容占位符 2">
            <a:extLst>
              <a:ext uri="{FF2B5EF4-FFF2-40B4-BE49-F238E27FC236}">
                <a16:creationId xmlns:a16="http://schemas.microsoft.com/office/drawing/2014/main" id="{0001E553-563D-40A6-B170-733B16569CB5}"/>
              </a:ext>
            </a:extLst>
          </p:cNvPr>
          <p:cNvSpPr>
            <a:spLocks noGrp="1"/>
          </p:cNvSpPr>
          <p:nvPr>
            <p:ph idx="1"/>
          </p:nvPr>
        </p:nvSpPr>
        <p:spPr/>
        <p:txBody>
          <a:bodyPr/>
          <a:lstStyle/>
          <a:p>
            <a:pPr marL="514350" indent="-514350">
              <a:buFont typeface="+mj-lt"/>
              <a:buAutoNum type="arabicPeriod"/>
            </a:pPr>
            <a:r>
              <a:rPr lang="en-US" altLang="zh-CN" dirty="0"/>
              <a:t>The attacker initiates authentication with a victim app’s backend, specifying as phone number the victim’s one</a:t>
            </a:r>
          </a:p>
          <a:p>
            <a:pPr marL="514350" indent="-514350">
              <a:buFont typeface="+mj-lt"/>
              <a:buAutoNum type="arabicPeriod"/>
            </a:pPr>
            <a:r>
              <a:rPr lang="en-US" altLang="zh-CN" dirty="0"/>
              <a:t>The attacker uses the malicious app to steal the OTP that is received via SMS by the victim’s device, and sends the OTP out through the malicious app</a:t>
            </a:r>
          </a:p>
          <a:p>
            <a:pPr marL="514350" indent="-514350">
              <a:buFont typeface="+mj-lt"/>
              <a:buAutoNum type="arabicPeriod"/>
            </a:pPr>
            <a:r>
              <a:rPr lang="en-US" altLang="zh-CN" dirty="0"/>
              <a:t>When asked to insert the OTP in the authentication procedure initiated during the first step, the attacker uses the stolen OTP to complete the authentication procedure with the app’s backend, effectively pretending to be the victim</a:t>
            </a:r>
            <a:endParaRPr lang="zh-CN" altLang="en-US" dirty="0"/>
          </a:p>
        </p:txBody>
      </p:sp>
    </p:spTree>
    <p:extLst>
      <p:ext uri="{BB962C8B-B14F-4D97-AF65-F5344CB8AC3E}">
        <p14:creationId xmlns:p14="http://schemas.microsoft.com/office/powerpoint/2010/main" val="118963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18F38C-F878-44DF-8EC9-22A5304CC229}"/>
              </a:ext>
            </a:extLst>
          </p:cNvPr>
          <p:cNvSpPr>
            <a:spLocks noGrp="1"/>
          </p:cNvSpPr>
          <p:nvPr>
            <p:ph type="title"/>
          </p:nvPr>
        </p:nvSpPr>
        <p:spPr/>
        <p:txBody>
          <a:bodyPr/>
          <a:lstStyle/>
          <a:p>
            <a:r>
              <a:rPr lang="en-US" altLang="zh-CN" dirty="0"/>
              <a:t>Methods to access SMS OTP Messages</a:t>
            </a:r>
            <a:endParaRPr lang="zh-CN" altLang="en-US" dirty="0"/>
          </a:p>
        </p:txBody>
      </p:sp>
      <p:sp>
        <p:nvSpPr>
          <p:cNvPr id="3" name="内容占位符 2">
            <a:extLst>
              <a:ext uri="{FF2B5EF4-FFF2-40B4-BE49-F238E27FC236}">
                <a16:creationId xmlns:a16="http://schemas.microsoft.com/office/drawing/2014/main" id="{3F315BF6-ED09-446B-823C-097325E05BCD}"/>
              </a:ext>
            </a:extLst>
          </p:cNvPr>
          <p:cNvSpPr>
            <a:spLocks noGrp="1"/>
          </p:cNvSpPr>
          <p:nvPr>
            <p:ph idx="1"/>
          </p:nvPr>
        </p:nvSpPr>
        <p:spPr/>
        <p:txBody>
          <a:bodyPr/>
          <a:lstStyle/>
          <a:p>
            <a:r>
              <a:rPr lang="en-US" altLang="zh-CN" dirty="0"/>
              <a:t>Access with User Interactions</a:t>
            </a:r>
          </a:p>
          <a:p>
            <a:pPr lvl="1"/>
            <a:r>
              <a:rPr lang="en-US" altLang="zh-CN" dirty="0"/>
              <a:t>manually copy</a:t>
            </a:r>
          </a:p>
          <a:p>
            <a:pPr lvl="1"/>
            <a:r>
              <a:rPr lang="en-US" altLang="zh-CN" dirty="0"/>
              <a:t>ask-to-copy</a:t>
            </a:r>
          </a:p>
          <a:p>
            <a:pPr lvl="1"/>
            <a:r>
              <a:rPr lang="en-US" altLang="zh-CN" dirty="0"/>
              <a:t>One-Tap SMS verification</a:t>
            </a:r>
          </a:p>
          <a:p>
            <a:endParaRPr lang="zh-CN" altLang="en-US" dirty="0"/>
          </a:p>
        </p:txBody>
      </p:sp>
      <p:pic>
        <p:nvPicPr>
          <p:cNvPr id="7" name="图片 6">
            <a:extLst>
              <a:ext uri="{FF2B5EF4-FFF2-40B4-BE49-F238E27FC236}">
                <a16:creationId xmlns:a16="http://schemas.microsoft.com/office/drawing/2014/main" id="{5317DC3D-4485-4335-AE86-97E196DA6CE8}"/>
              </a:ext>
            </a:extLst>
          </p:cNvPr>
          <p:cNvPicPr>
            <a:picLocks noChangeAspect="1"/>
          </p:cNvPicPr>
          <p:nvPr/>
        </p:nvPicPr>
        <p:blipFill>
          <a:blip r:embed="rId2"/>
          <a:stretch>
            <a:fillRect/>
          </a:stretch>
        </p:blipFill>
        <p:spPr>
          <a:xfrm>
            <a:off x="2807456" y="3596830"/>
            <a:ext cx="6577087" cy="3052076"/>
          </a:xfrm>
          <a:prstGeom prst="rect">
            <a:avLst/>
          </a:prstGeom>
        </p:spPr>
      </p:pic>
    </p:spTree>
    <p:extLst>
      <p:ext uri="{BB962C8B-B14F-4D97-AF65-F5344CB8AC3E}">
        <p14:creationId xmlns:p14="http://schemas.microsoft.com/office/powerpoint/2010/main" val="111306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18F38C-F878-44DF-8EC9-22A5304CC229}"/>
              </a:ext>
            </a:extLst>
          </p:cNvPr>
          <p:cNvSpPr>
            <a:spLocks noGrp="1"/>
          </p:cNvSpPr>
          <p:nvPr>
            <p:ph type="title"/>
          </p:nvPr>
        </p:nvSpPr>
        <p:spPr/>
        <p:txBody>
          <a:bodyPr/>
          <a:lstStyle/>
          <a:p>
            <a:r>
              <a:rPr lang="en-US" altLang="zh-CN" dirty="0"/>
              <a:t>Methods to access SMS OTP Messages</a:t>
            </a:r>
            <a:endParaRPr lang="zh-CN" altLang="en-US" dirty="0"/>
          </a:p>
        </p:txBody>
      </p:sp>
      <p:sp>
        <p:nvSpPr>
          <p:cNvPr id="3" name="内容占位符 2">
            <a:extLst>
              <a:ext uri="{FF2B5EF4-FFF2-40B4-BE49-F238E27FC236}">
                <a16:creationId xmlns:a16="http://schemas.microsoft.com/office/drawing/2014/main" id="{3F315BF6-ED09-446B-823C-097325E05BCD}"/>
              </a:ext>
            </a:extLst>
          </p:cNvPr>
          <p:cNvSpPr>
            <a:spLocks noGrp="1"/>
          </p:cNvSpPr>
          <p:nvPr>
            <p:ph idx="1"/>
          </p:nvPr>
        </p:nvSpPr>
        <p:spPr>
          <a:xfrm>
            <a:off x="838200" y="1825625"/>
            <a:ext cx="10515600" cy="4667250"/>
          </a:xfrm>
        </p:spPr>
        <p:txBody>
          <a:bodyPr>
            <a:normAutofit/>
          </a:bodyPr>
          <a:lstStyle/>
          <a:p>
            <a:r>
              <a:rPr lang="en-US" altLang="zh-CN" dirty="0"/>
              <a:t>Access by Requesting SMS</a:t>
            </a:r>
          </a:p>
          <a:p>
            <a:pPr lvl="1"/>
            <a:r>
              <a:rPr lang="en-US" altLang="zh-CN" dirty="0"/>
              <a:t>Relevant permissions</a:t>
            </a:r>
          </a:p>
          <a:p>
            <a:pPr lvl="2"/>
            <a:r>
              <a:rPr lang="en-US" altLang="zh-CN" b="1" dirty="0"/>
              <a:t>READ_SMS</a:t>
            </a:r>
            <a:r>
              <a:rPr lang="en-US" altLang="zh-CN" dirty="0"/>
              <a:t>:</a:t>
            </a:r>
            <a:r>
              <a:rPr lang="zh-CN" altLang="en-US" dirty="0"/>
              <a:t> </a:t>
            </a:r>
            <a:r>
              <a:rPr lang="en-US" altLang="zh-CN" dirty="0"/>
              <a:t>read the SMS inbox </a:t>
            </a:r>
            <a:r>
              <a:rPr lang="en-US" altLang="zh-CN" b="1" dirty="0"/>
              <a:t>at any time</a:t>
            </a:r>
          </a:p>
          <a:p>
            <a:pPr lvl="2"/>
            <a:r>
              <a:rPr lang="en-US" altLang="zh-CN" b="1" dirty="0"/>
              <a:t>RECEIVE_SMS</a:t>
            </a:r>
            <a:r>
              <a:rPr lang="en-US" altLang="zh-CN" dirty="0"/>
              <a:t>: </a:t>
            </a:r>
            <a:r>
              <a:rPr lang="en-US" altLang="zh-CN" b="1" dirty="0"/>
              <a:t>only</a:t>
            </a:r>
            <a:r>
              <a:rPr lang="en-US" altLang="zh-CN" dirty="0"/>
              <a:t> read the </a:t>
            </a:r>
            <a:r>
              <a:rPr lang="en-US" altLang="zh-CN" b="1" dirty="0"/>
              <a:t>“new” </a:t>
            </a:r>
            <a:r>
              <a:rPr lang="en-US" altLang="zh-CN" dirty="0"/>
              <a:t>incoming messages</a:t>
            </a:r>
          </a:p>
          <a:p>
            <a:pPr lvl="1"/>
            <a:r>
              <a:rPr lang="en-US" altLang="zh-CN" dirty="0"/>
              <a:t>OS restriction</a:t>
            </a:r>
          </a:p>
          <a:p>
            <a:pPr lvl="2"/>
            <a:r>
              <a:rPr lang="en-US" altLang="zh-CN" dirty="0"/>
              <a:t>require a one-off user-consent at runtime(Fig. 3)</a:t>
            </a:r>
          </a:p>
          <a:p>
            <a:pPr lvl="1"/>
            <a:r>
              <a:rPr lang="en-US" altLang="zh-CN" dirty="0"/>
              <a:t>Market </a:t>
            </a:r>
            <a:r>
              <a:rPr lang="en-US" altLang="zh-CN" dirty="0" err="1"/>
              <a:t>restricetions</a:t>
            </a:r>
            <a:endParaRPr lang="en-US" altLang="zh-CN" dirty="0"/>
          </a:p>
          <a:p>
            <a:pPr lvl="2"/>
            <a:r>
              <a:rPr lang="en-US" altLang="zh-CN" b="1" dirty="0"/>
              <a:t>SMS handler app</a:t>
            </a:r>
            <a:r>
              <a:rPr lang="en-US" altLang="zh-CN" dirty="0"/>
              <a:t>:</a:t>
            </a:r>
            <a:r>
              <a:rPr lang="zh-CN" altLang="en-US" dirty="0"/>
              <a:t> </a:t>
            </a:r>
            <a:r>
              <a:rPr lang="en-US" altLang="zh-CN" dirty="0"/>
              <a:t>needs to allow the user to read received text messages, send new ones, </a:t>
            </a:r>
            <a:r>
              <a:rPr lang="en-US" altLang="zh-CN" dirty="0" err="1"/>
              <a:t>etc</a:t>
            </a:r>
            <a:endParaRPr lang="en-US" altLang="zh-CN" dirty="0"/>
          </a:p>
          <a:p>
            <a:pPr lvl="2"/>
            <a:r>
              <a:rPr lang="en-US" altLang="zh-CN" dirty="0"/>
              <a:t>must </a:t>
            </a:r>
            <a:r>
              <a:rPr lang="en-US" altLang="zh-CN" b="1" dirty="0"/>
              <a:t>ask the user</a:t>
            </a:r>
            <a:r>
              <a:rPr lang="en-US" altLang="zh-CN" dirty="0"/>
              <a:t> if they want </a:t>
            </a:r>
            <a:r>
              <a:rPr lang="en-US" altLang="zh-CN" b="1" dirty="0"/>
              <a:t>to change</a:t>
            </a:r>
            <a:r>
              <a:rPr lang="en-US" altLang="zh-CN" dirty="0"/>
              <a:t> the current </a:t>
            </a:r>
            <a:r>
              <a:rPr lang="en-US" altLang="zh-CN" b="1" dirty="0"/>
              <a:t>default SMS app </a:t>
            </a:r>
            <a:r>
              <a:rPr lang="en-US" altLang="zh-CN" dirty="0"/>
              <a:t>to this one, upon its first usage</a:t>
            </a:r>
          </a:p>
          <a:p>
            <a:pPr lvl="2"/>
            <a:r>
              <a:rPr lang="en-US" altLang="zh-CN" dirty="0"/>
              <a:t>market performs manual, </a:t>
            </a:r>
            <a:r>
              <a:rPr lang="en-US" altLang="zh-CN" b="1" dirty="0"/>
              <a:t>human-assisted verification</a:t>
            </a:r>
            <a:r>
              <a:rPr lang="en-US" altLang="zh-CN" dirty="0"/>
              <a:t> of every app requiring these permissions</a:t>
            </a:r>
          </a:p>
          <a:p>
            <a:pPr lvl="2"/>
            <a:endParaRPr lang="en-US" altLang="zh-CN" dirty="0"/>
          </a:p>
          <a:p>
            <a:pPr lvl="2"/>
            <a:endParaRPr lang="zh-CN" altLang="en-US" dirty="0"/>
          </a:p>
        </p:txBody>
      </p:sp>
      <p:pic>
        <p:nvPicPr>
          <p:cNvPr id="10" name="图片 9">
            <a:extLst>
              <a:ext uri="{FF2B5EF4-FFF2-40B4-BE49-F238E27FC236}">
                <a16:creationId xmlns:a16="http://schemas.microsoft.com/office/drawing/2014/main" id="{06960C3B-3F8F-489C-83B1-916901E0EE5C}"/>
              </a:ext>
            </a:extLst>
          </p:cNvPr>
          <p:cNvPicPr>
            <a:picLocks noChangeAspect="1"/>
          </p:cNvPicPr>
          <p:nvPr/>
        </p:nvPicPr>
        <p:blipFill>
          <a:blip r:embed="rId2"/>
          <a:stretch>
            <a:fillRect/>
          </a:stretch>
        </p:blipFill>
        <p:spPr>
          <a:xfrm>
            <a:off x="7798873" y="1312439"/>
            <a:ext cx="4104762" cy="1752381"/>
          </a:xfrm>
          <a:prstGeom prst="rect">
            <a:avLst/>
          </a:prstGeom>
        </p:spPr>
      </p:pic>
      <p:sp>
        <p:nvSpPr>
          <p:cNvPr id="11" name="文本框 10">
            <a:extLst>
              <a:ext uri="{FF2B5EF4-FFF2-40B4-BE49-F238E27FC236}">
                <a16:creationId xmlns:a16="http://schemas.microsoft.com/office/drawing/2014/main" id="{4A4FEBE7-E19D-4918-A068-5F533318120E}"/>
              </a:ext>
            </a:extLst>
          </p:cNvPr>
          <p:cNvSpPr txBox="1"/>
          <p:nvPr/>
        </p:nvSpPr>
        <p:spPr>
          <a:xfrm>
            <a:off x="9493624" y="3059668"/>
            <a:ext cx="715260" cy="369332"/>
          </a:xfrm>
          <a:prstGeom prst="rect">
            <a:avLst/>
          </a:prstGeom>
          <a:noFill/>
        </p:spPr>
        <p:txBody>
          <a:bodyPr wrap="none" rtlCol="0">
            <a:spAutoFit/>
          </a:bodyPr>
          <a:lstStyle/>
          <a:p>
            <a:r>
              <a:rPr lang="en-US" altLang="zh-CN" dirty="0"/>
              <a:t>Fig.</a:t>
            </a:r>
            <a:r>
              <a:rPr lang="zh-CN" altLang="en-US" dirty="0"/>
              <a:t> </a:t>
            </a:r>
            <a:r>
              <a:rPr lang="en-US" altLang="zh-CN" dirty="0"/>
              <a:t>3</a:t>
            </a:r>
            <a:endParaRPr lang="zh-CN" altLang="en-US" dirty="0"/>
          </a:p>
        </p:txBody>
      </p:sp>
    </p:spTree>
    <p:extLst>
      <p:ext uri="{BB962C8B-B14F-4D97-AF65-F5344CB8AC3E}">
        <p14:creationId xmlns:p14="http://schemas.microsoft.com/office/powerpoint/2010/main" val="11935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AE9C54-1691-449F-A0D8-792787781F19}"/>
              </a:ext>
            </a:extLst>
          </p:cNvPr>
          <p:cNvSpPr>
            <a:spLocks noGrp="1"/>
          </p:cNvSpPr>
          <p:nvPr>
            <p:ph type="title"/>
          </p:nvPr>
        </p:nvSpPr>
        <p:spPr/>
        <p:txBody>
          <a:bodyPr/>
          <a:lstStyle/>
          <a:p>
            <a:r>
              <a:rPr lang="en-US" altLang="zh-CN" dirty="0"/>
              <a:t>Modern SMS APIs</a:t>
            </a:r>
            <a:endParaRPr lang="zh-CN" altLang="en-US" dirty="0"/>
          </a:p>
        </p:txBody>
      </p:sp>
      <p:sp>
        <p:nvSpPr>
          <p:cNvPr id="3" name="内容占位符 2">
            <a:extLst>
              <a:ext uri="{FF2B5EF4-FFF2-40B4-BE49-F238E27FC236}">
                <a16:creationId xmlns:a16="http://schemas.microsoft.com/office/drawing/2014/main" id="{A020D8F2-6BA3-4CC9-A5D7-D95CA48848B8}"/>
              </a:ext>
            </a:extLst>
          </p:cNvPr>
          <p:cNvSpPr>
            <a:spLocks noGrp="1"/>
          </p:cNvSpPr>
          <p:nvPr>
            <p:ph idx="1"/>
          </p:nvPr>
        </p:nvSpPr>
        <p:spPr/>
        <p:txBody>
          <a:bodyPr/>
          <a:lstStyle/>
          <a:p>
            <a:r>
              <a:rPr lang="en-US" altLang="zh-CN" b="1" dirty="0"/>
              <a:t>App server</a:t>
            </a:r>
            <a:r>
              <a:rPr lang="en-US" altLang="zh-CN" dirty="0"/>
              <a:t> to </a:t>
            </a:r>
            <a:r>
              <a:rPr lang="en-US" altLang="zh-CN" b="1" dirty="0"/>
              <a:t>send</a:t>
            </a:r>
            <a:r>
              <a:rPr lang="en-US" altLang="zh-CN" dirty="0"/>
              <a:t> the authentication SMS message with an additional </a:t>
            </a:r>
            <a:r>
              <a:rPr lang="en-US" altLang="zh-CN" b="1" dirty="0"/>
              <a:t>identifiable string</a:t>
            </a:r>
          </a:p>
          <a:p>
            <a:r>
              <a:rPr lang="en-US" altLang="zh-CN" dirty="0"/>
              <a:t>Identifiable string </a:t>
            </a:r>
            <a:r>
              <a:rPr lang="en-US" altLang="zh-CN" b="1" dirty="0"/>
              <a:t>allows</a:t>
            </a:r>
            <a:r>
              <a:rPr lang="en-US" altLang="zh-CN" dirty="0"/>
              <a:t> the OS to </a:t>
            </a:r>
            <a:r>
              <a:rPr lang="en-US" altLang="zh-CN" b="1" dirty="0"/>
              <a:t>only deliver</a:t>
            </a:r>
            <a:r>
              <a:rPr lang="en-US" altLang="zh-CN" dirty="0"/>
              <a:t> the SMS message to the intended </a:t>
            </a:r>
            <a:r>
              <a:rPr lang="en-US" altLang="zh-CN" b="1" dirty="0"/>
              <a:t>target app</a:t>
            </a:r>
          </a:p>
          <a:p>
            <a:r>
              <a:rPr lang="en-US" altLang="zh-CN" b="1" dirty="0"/>
              <a:t>Does not require</a:t>
            </a:r>
            <a:r>
              <a:rPr lang="en-US" altLang="zh-CN" dirty="0"/>
              <a:t> the app asking for </a:t>
            </a:r>
            <a:r>
              <a:rPr lang="en-US" altLang="zh-CN" b="1" dirty="0"/>
              <a:t>any Android permission</a:t>
            </a:r>
          </a:p>
        </p:txBody>
      </p:sp>
      <p:pic>
        <p:nvPicPr>
          <p:cNvPr id="5" name="图片 4">
            <a:extLst>
              <a:ext uri="{FF2B5EF4-FFF2-40B4-BE49-F238E27FC236}">
                <a16:creationId xmlns:a16="http://schemas.microsoft.com/office/drawing/2014/main" id="{4F4FE896-D69B-41AE-A8DB-5D1C205CF2A5}"/>
              </a:ext>
            </a:extLst>
          </p:cNvPr>
          <p:cNvPicPr>
            <a:picLocks noChangeAspect="1"/>
          </p:cNvPicPr>
          <p:nvPr/>
        </p:nvPicPr>
        <p:blipFill>
          <a:blip r:embed="rId2"/>
          <a:stretch>
            <a:fillRect/>
          </a:stretch>
        </p:blipFill>
        <p:spPr>
          <a:xfrm>
            <a:off x="0" y="4322243"/>
            <a:ext cx="12192000" cy="2287182"/>
          </a:xfrm>
          <a:prstGeom prst="rect">
            <a:avLst/>
          </a:prstGeom>
        </p:spPr>
      </p:pic>
    </p:spTree>
    <p:extLst>
      <p:ext uri="{BB962C8B-B14F-4D97-AF65-F5344CB8AC3E}">
        <p14:creationId xmlns:p14="http://schemas.microsoft.com/office/powerpoint/2010/main" val="321121848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1601</Words>
  <Application>Microsoft Office PowerPoint</Application>
  <PresentationFormat>宽屏</PresentationFormat>
  <Paragraphs>218</Paragraphs>
  <Slides>27</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27</vt:i4>
      </vt:variant>
    </vt:vector>
  </HeadingPairs>
  <TitlesOfParts>
    <vt:vector size="31" baseType="lpstr">
      <vt:lpstr>等线</vt:lpstr>
      <vt:lpstr>等线 Light</vt:lpstr>
      <vt:lpstr>Arial</vt:lpstr>
      <vt:lpstr>Office 主题​​</vt:lpstr>
      <vt:lpstr>PowerPoint 演示文稿</vt:lpstr>
      <vt:lpstr>Introduction</vt:lpstr>
      <vt:lpstr>Contribution</vt:lpstr>
      <vt:lpstr>Threat Model</vt:lpstr>
      <vt:lpstr>SMS 1FA OTP Schemes</vt:lpstr>
      <vt:lpstr>End-to-end Attack Scenario</vt:lpstr>
      <vt:lpstr>Methods to access SMS OTP Messages</vt:lpstr>
      <vt:lpstr>Methods to access SMS OTP Messages</vt:lpstr>
      <vt:lpstr>Modern SMS APIs</vt:lpstr>
      <vt:lpstr>SMS Retriever</vt:lpstr>
      <vt:lpstr>SMS Token(+)</vt:lpstr>
      <vt:lpstr>Deception attacks</vt:lpstr>
      <vt:lpstr>User Reactions to Deception Attacks</vt:lpstr>
      <vt:lpstr>Bypassing SMS Permission Restrictions</vt:lpstr>
      <vt:lpstr>Bypassing SMS Permission Restrictions</vt:lpstr>
      <vt:lpstr>Exploiting modern SMS APIs</vt:lpstr>
      <vt:lpstr>Exploiting modern SMS APIs</vt:lpstr>
      <vt:lpstr>Exploiting modern SMS APIs</vt:lpstr>
      <vt:lpstr>Additional Design Weakness</vt:lpstr>
      <vt:lpstr>Additional Design Weakness</vt:lpstr>
      <vt:lpstr>Large-scale Measurement</vt:lpstr>
      <vt:lpstr>Large-scale Measurement</vt:lpstr>
      <vt:lpstr>Large-scale Measurement</vt:lpstr>
      <vt:lpstr>Case Study</vt:lpstr>
      <vt:lpstr>Case Study</vt:lpstr>
      <vt:lpstr>Mitigation Strategies</vt:lpstr>
      <vt:lpstr>Mitigation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叶 浩祺</dc:creator>
  <cp:lastModifiedBy>叶 浩祺</cp:lastModifiedBy>
  <cp:revision>61</cp:revision>
  <dcterms:created xsi:type="dcterms:W3CDTF">2022-06-13T06:35:44Z</dcterms:created>
  <dcterms:modified xsi:type="dcterms:W3CDTF">2022-06-14T04:57:44Z</dcterms:modified>
</cp:coreProperties>
</file>